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46"/>
  </p:notesMasterIdLst>
  <p:sldIdLst>
    <p:sldId id="256" r:id="rId2"/>
    <p:sldId id="317" r:id="rId3"/>
    <p:sldId id="271" r:id="rId4"/>
    <p:sldId id="272" r:id="rId5"/>
    <p:sldId id="274" r:id="rId6"/>
    <p:sldId id="273" r:id="rId7"/>
    <p:sldId id="279" r:id="rId8"/>
    <p:sldId id="275" r:id="rId9"/>
    <p:sldId id="277" r:id="rId10"/>
    <p:sldId id="280" r:id="rId11"/>
    <p:sldId id="281" r:id="rId12"/>
    <p:sldId id="282" r:id="rId13"/>
    <p:sldId id="283" r:id="rId14"/>
    <p:sldId id="308" r:id="rId15"/>
    <p:sldId id="309" r:id="rId16"/>
    <p:sldId id="310" r:id="rId17"/>
    <p:sldId id="311" r:id="rId18"/>
    <p:sldId id="312" r:id="rId19"/>
    <p:sldId id="300" r:id="rId20"/>
    <p:sldId id="301" r:id="rId21"/>
    <p:sldId id="303" r:id="rId22"/>
    <p:sldId id="302" r:id="rId23"/>
    <p:sldId id="304" r:id="rId24"/>
    <p:sldId id="305" r:id="rId25"/>
    <p:sldId id="306" r:id="rId26"/>
    <p:sldId id="307" r:id="rId27"/>
    <p:sldId id="285" r:id="rId28"/>
    <p:sldId id="286" r:id="rId29"/>
    <p:sldId id="288" r:id="rId30"/>
    <p:sldId id="289" r:id="rId31"/>
    <p:sldId id="290" r:id="rId32"/>
    <p:sldId id="291" r:id="rId33"/>
    <p:sldId id="292" r:id="rId34"/>
    <p:sldId id="293" r:id="rId35"/>
    <p:sldId id="294" r:id="rId36"/>
    <p:sldId id="295" r:id="rId37"/>
    <p:sldId id="296" r:id="rId38"/>
    <p:sldId id="298" r:id="rId39"/>
    <p:sldId id="313" r:id="rId40"/>
    <p:sldId id="314" r:id="rId41"/>
    <p:sldId id="315" r:id="rId42"/>
    <p:sldId id="316" r:id="rId43"/>
    <p:sldId id="287" r:id="rId44"/>
    <p:sldId id="284" r:id="rId45"/>
  </p:sldIdLst>
  <p:sldSz cx="19508788" cy="97520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37D8395-BAD3-4C63-92DA-FF530E24F829}">
          <p14:sldIdLst>
            <p14:sldId id="256"/>
            <p14:sldId id="317"/>
            <p14:sldId id="271"/>
            <p14:sldId id="272"/>
          </p14:sldIdLst>
        </p14:section>
        <p14:section name="1. Serverless云服务简介" id="{471F9F37-8659-4B25-BB7F-E82322D3F0E7}">
          <p14:sldIdLst>
            <p14:sldId id="274"/>
            <p14:sldId id="273"/>
            <p14:sldId id="279"/>
            <p14:sldId id="275"/>
            <p14:sldId id="277"/>
          </p14:sldIdLst>
        </p14:section>
        <p14:section name="2. Serverless服务底层架构剖析" id="{F6FEC7F6-D67C-48FF-A79E-2ED5C93EC267}">
          <p14:sldIdLst>
            <p14:sldId id="280"/>
            <p14:sldId id="281"/>
            <p14:sldId id="282"/>
            <p14:sldId id="283"/>
          </p14:sldIdLst>
        </p14:section>
        <p14:section name="3. Serverless安全性分析" id="{FD7A5532-9CBF-4AC9-B488-E46ECEFF86AA}">
          <p14:sldIdLst/>
        </p14:section>
        <p14:section name="3.1 业务逻辑安全" id="{4149DAA8-F700-419A-A502-367E407CB3E6}">
          <p14:sldIdLst>
            <p14:sldId id="308"/>
            <p14:sldId id="309"/>
            <p14:sldId id="310"/>
            <p14:sldId id="311"/>
            <p14:sldId id="312"/>
          </p14:sldIdLst>
        </p14:section>
        <p14:section name="3.2 网络通信安全" id="{BEBF57B4-8C7A-47ED-88C5-8C1199A58A26}">
          <p14:sldIdLst>
            <p14:sldId id="300"/>
            <p14:sldId id="301"/>
            <p14:sldId id="303"/>
            <p14:sldId id="302"/>
            <p14:sldId id="304"/>
            <p14:sldId id="305"/>
            <p14:sldId id="306"/>
            <p14:sldId id="307"/>
          </p14:sldIdLst>
        </p14:section>
        <p14:section name="3.3.1 宿主设备安全：宿主DoS" id="{D2BAD953-5B68-4EBD-8393-57AECEF1B43B}">
          <p14:sldIdLst>
            <p14:sldId id="285"/>
            <p14:sldId id="286"/>
            <p14:sldId id="288"/>
            <p14:sldId id="289"/>
          </p14:sldIdLst>
        </p14:section>
        <p14:section name="3.3.2 宿主设备安全：Docker逃逸" id="{50EA38AE-23D9-424D-A30A-702717432787}">
          <p14:sldIdLst>
            <p14:sldId id="290"/>
            <p14:sldId id="291"/>
            <p14:sldId id="292"/>
            <p14:sldId id="293"/>
            <p14:sldId id="294"/>
            <p14:sldId id="295"/>
            <p14:sldId id="296"/>
            <p14:sldId id="298"/>
          </p14:sldIdLst>
        </p14:section>
        <p14:section name="4. 讨论与总结" id="{D9ABACF0-8E7F-4376-A1D2-00DC127418B5}">
          <p14:sldIdLst>
            <p14:sldId id="313"/>
            <p14:sldId id="314"/>
            <p14:sldId id="315"/>
            <p14:sldId id="316"/>
          </p14:sldIdLst>
        </p14:section>
        <p14:section name="备讲" id="{8FCC60CC-0818-4901-99EE-4D520D3DFC84}">
          <p14:sldIdLst>
            <p14:sldId id="287"/>
            <p14:sldId id="284"/>
          </p14:sldIdLst>
        </p14:section>
      </p14:sectionLst>
    </p:ext>
    <p:ext uri="{EFAFB233-063F-42B5-8137-9DF3F51BA10A}">
      <p15:sldGuideLst xmlns:p15="http://schemas.microsoft.com/office/powerpoint/2012/main">
        <p15:guide id="1" orient="horz" pos="3072" userDrawn="1">
          <p15:clr>
            <a:srgbClr val="A4A3A4"/>
          </p15:clr>
        </p15:guide>
        <p15:guide id="2" pos="61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1227"/>
    <a:srgbClr val="E7E6E6"/>
    <a:srgbClr val="FBFBFB"/>
    <a:srgbClr val="46B6F8"/>
    <a:srgbClr val="AC30B0"/>
    <a:srgbClr val="262626"/>
    <a:srgbClr val="000000"/>
    <a:srgbClr val="F03A17"/>
    <a:srgbClr val="F43B17"/>
    <a:srgbClr val="01B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94" autoAdjust="0"/>
    <p:restoredTop sz="81618" autoAdjust="0"/>
  </p:normalViewPr>
  <p:slideViewPr>
    <p:cSldViewPr snapToObjects="1" showGuides="1">
      <p:cViewPr>
        <p:scale>
          <a:sx n="63" d="100"/>
          <a:sy n="63" d="100"/>
        </p:scale>
        <p:origin x="567" y="66"/>
      </p:cViewPr>
      <p:guideLst>
        <p:guide orient="horz" pos="3072"/>
        <p:guide pos="61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4FD09-09F1-9642-8D2E-3F99295C6CDB}" type="datetimeFigureOut">
              <a:rPr kumimoji="1" lang="zh-CN" altLang="en-US" smtClean="0"/>
              <a:t>2019/11/4</a:t>
            </a:fld>
            <a:endParaRPr kumimoji="1" lang="zh-CN" altLang="en-US"/>
          </a:p>
        </p:txBody>
      </p:sp>
      <p:sp>
        <p:nvSpPr>
          <p:cNvPr id="4" name="幻灯片图像占位符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651CA0-935E-2640-92A5-0E61BFACD218}" type="slidenum">
              <a:rPr kumimoji="1" lang="zh-CN" altLang="en-US" smtClean="0"/>
              <a:t>‹#›</a:t>
            </a:fld>
            <a:endParaRPr kumimoji="1" lang="zh-CN" altLang="en-US"/>
          </a:p>
        </p:txBody>
      </p:sp>
    </p:spTree>
    <p:extLst>
      <p:ext uri="{BB962C8B-B14F-4D97-AF65-F5344CB8AC3E}">
        <p14:creationId xmlns:p14="http://schemas.microsoft.com/office/powerpoint/2010/main" val="965456743"/>
      </p:ext>
    </p:extLst>
  </p:cSld>
  <p:clrMap bg1="lt1" tx1="dk1" bg2="lt2" tx2="dk2" accent1="accent1" accent2="accent2" accent3="accent3" accent4="accent4" accent5="accent5" accent6="accent6" hlink="hlink" folHlink="folHlink"/>
  <p:notesStyle>
    <a:lvl1pPr marL="0" algn="l" defTabSz="1482840" rtl="0" eaLnBrk="1" latinLnBrk="0" hangingPunct="1">
      <a:defRPr sz="1944" kern="1200">
        <a:solidFill>
          <a:schemeClr val="tx1"/>
        </a:solidFill>
        <a:latin typeface="+mn-lt"/>
        <a:ea typeface="+mn-ea"/>
        <a:cs typeface="+mn-cs"/>
      </a:defRPr>
    </a:lvl1pPr>
    <a:lvl2pPr marL="741421" algn="l" defTabSz="1482840" rtl="0" eaLnBrk="1" latinLnBrk="0" hangingPunct="1">
      <a:defRPr sz="1944" kern="1200">
        <a:solidFill>
          <a:schemeClr val="tx1"/>
        </a:solidFill>
        <a:latin typeface="+mn-lt"/>
        <a:ea typeface="+mn-ea"/>
        <a:cs typeface="+mn-cs"/>
      </a:defRPr>
    </a:lvl2pPr>
    <a:lvl3pPr marL="1482840" algn="l" defTabSz="1482840" rtl="0" eaLnBrk="1" latinLnBrk="0" hangingPunct="1">
      <a:defRPr sz="1944" kern="1200">
        <a:solidFill>
          <a:schemeClr val="tx1"/>
        </a:solidFill>
        <a:latin typeface="+mn-lt"/>
        <a:ea typeface="+mn-ea"/>
        <a:cs typeface="+mn-cs"/>
      </a:defRPr>
    </a:lvl3pPr>
    <a:lvl4pPr marL="2224261" algn="l" defTabSz="1482840" rtl="0" eaLnBrk="1" latinLnBrk="0" hangingPunct="1">
      <a:defRPr sz="1944" kern="1200">
        <a:solidFill>
          <a:schemeClr val="tx1"/>
        </a:solidFill>
        <a:latin typeface="+mn-lt"/>
        <a:ea typeface="+mn-ea"/>
        <a:cs typeface="+mn-cs"/>
      </a:defRPr>
    </a:lvl4pPr>
    <a:lvl5pPr marL="2965683" algn="l" defTabSz="1482840" rtl="0" eaLnBrk="1" latinLnBrk="0" hangingPunct="1">
      <a:defRPr sz="1944" kern="1200">
        <a:solidFill>
          <a:schemeClr val="tx1"/>
        </a:solidFill>
        <a:latin typeface="+mn-lt"/>
        <a:ea typeface="+mn-ea"/>
        <a:cs typeface="+mn-cs"/>
      </a:defRPr>
    </a:lvl5pPr>
    <a:lvl6pPr marL="3707101" algn="l" defTabSz="1482840" rtl="0" eaLnBrk="1" latinLnBrk="0" hangingPunct="1">
      <a:defRPr sz="1944" kern="1200">
        <a:solidFill>
          <a:schemeClr val="tx1"/>
        </a:solidFill>
        <a:latin typeface="+mn-lt"/>
        <a:ea typeface="+mn-ea"/>
        <a:cs typeface="+mn-cs"/>
      </a:defRPr>
    </a:lvl6pPr>
    <a:lvl7pPr marL="4448522" algn="l" defTabSz="1482840" rtl="0" eaLnBrk="1" latinLnBrk="0" hangingPunct="1">
      <a:defRPr sz="1944" kern="1200">
        <a:solidFill>
          <a:schemeClr val="tx1"/>
        </a:solidFill>
        <a:latin typeface="+mn-lt"/>
        <a:ea typeface="+mn-ea"/>
        <a:cs typeface="+mn-cs"/>
      </a:defRPr>
    </a:lvl7pPr>
    <a:lvl8pPr marL="5189940" algn="l" defTabSz="1482840" rtl="0" eaLnBrk="1" latinLnBrk="0" hangingPunct="1">
      <a:defRPr sz="1944" kern="1200">
        <a:solidFill>
          <a:schemeClr val="tx1"/>
        </a:solidFill>
        <a:latin typeface="+mn-lt"/>
        <a:ea typeface="+mn-ea"/>
        <a:cs typeface="+mn-cs"/>
      </a:defRPr>
    </a:lvl8pPr>
    <a:lvl9pPr marL="5931362" algn="l" defTabSz="1482840" rtl="0" eaLnBrk="1" latinLnBrk="0" hangingPunct="1">
      <a:defRPr sz="194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2900" y="1143000"/>
            <a:ext cx="61722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F651CA0-935E-2640-92A5-0E61BFACD218}" type="slidenum">
              <a:rPr kumimoji="1" lang="zh-CN" altLang="en-US" smtClean="0"/>
              <a:t>1</a:t>
            </a:fld>
            <a:endParaRPr kumimoji="1" lang="zh-CN" altLang="en-US"/>
          </a:p>
        </p:txBody>
      </p:sp>
    </p:spTree>
    <p:extLst>
      <p:ext uri="{BB962C8B-B14F-4D97-AF65-F5344CB8AC3E}">
        <p14:creationId xmlns:p14="http://schemas.microsoft.com/office/powerpoint/2010/main" val="3247977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16</a:t>
            </a:fld>
            <a:endParaRPr kumimoji="1" lang="zh-CN" altLang="en-US"/>
          </a:p>
        </p:txBody>
      </p:sp>
    </p:spTree>
    <p:extLst>
      <p:ext uri="{BB962C8B-B14F-4D97-AF65-F5344CB8AC3E}">
        <p14:creationId xmlns:p14="http://schemas.microsoft.com/office/powerpoint/2010/main" val="981419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17</a:t>
            </a:fld>
            <a:endParaRPr kumimoji="1" lang="zh-CN" altLang="en-US"/>
          </a:p>
        </p:txBody>
      </p:sp>
    </p:spTree>
    <p:extLst>
      <p:ext uri="{BB962C8B-B14F-4D97-AF65-F5344CB8AC3E}">
        <p14:creationId xmlns:p14="http://schemas.microsoft.com/office/powerpoint/2010/main" val="2153389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2000" dirty="0">
                <a:solidFill>
                  <a:prstClr val="white">
                    <a:lumMod val="95000"/>
                  </a:prstClr>
                </a:solidFill>
                <a:latin typeface="楷体" panose="02010609060101010101" pitchFamily="49" charset="-122"/>
                <a:ea typeface="楷体" panose="02010609060101010101" pitchFamily="49" charset="-122"/>
              </a:rPr>
              <a:t>多个恶意偷跑进程可长期驻留不同</a:t>
            </a:r>
            <a:r>
              <a:rPr kumimoji="1" lang="en-US" altLang="zh-CN" sz="20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000" dirty="0">
                <a:solidFill>
                  <a:prstClr val="white">
                    <a:lumMod val="95000"/>
                  </a:prstClr>
                </a:solidFill>
                <a:latin typeface="楷体" panose="02010609060101010101" pitchFamily="49" charset="-122"/>
                <a:ea typeface="楷体" panose="02010609060101010101" pitchFamily="49" charset="-122"/>
              </a:rPr>
              <a:t>实例，在确定恶意进程达到一定数量后，开展针对宿主、网络等关键设备的协同攻击</a:t>
            </a:r>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18</a:t>
            </a:fld>
            <a:endParaRPr kumimoji="1" lang="zh-CN" altLang="en-US"/>
          </a:p>
        </p:txBody>
      </p:sp>
    </p:spTree>
    <p:extLst>
      <p:ext uri="{BB962C8B-B14F-4D97-AF65-F5344CB8AC3E}">
        <p14:creationId xmlns:p14="http://schemas.microsoft.com/office/powerpoint/2010/main" val="3690767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22</a:t>
            </a:fld>
            <a:endParaRPr kumimoji="1" lang="zh-CN" altLang="en-US"/>
          </a:p>
        </p:txBody>
      </p:sp>
    </p:spTree>
    <p:extLst>
      <p:ext uri="{BB962C8B-B14F-4D97-AF65-F5344CB8AC3E}">
        <p14:creationId xmlns:p14="http://schemas.microsoft.com/office/powerpoint/2010/main" val="1858848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23</a:t>
            </a:fld>
            <a:endParaRPr kumimoji="1" lang="zh-CN" altLang="en-US"/>
          </a:p>
        </p:txBody>
      </p:sp>
    </p:spTree>
    <p:extLst>
      <p:ext uri="{BB962C8B-B14F-4D97-AF65-F5344CB8AC3E}">
        <p14:creationId xmlns:p14="http://schemas.microsoft.com/office/powerpoint/2010/main" val="28466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24</a:t>
            </a:fld>
            <a:endParaRPr kumimoji="1" lang="zh-CN" altLang="en-US"/>
          </a:p>
        </p:txBody>
      </p:sp>
    </p:spTree>
    <p:extLst>
      <p:ext uri="{BB962C8B-B14F-4D97-AF65-F5344CB8AC3E}">
        <p14:creationId xmlns:p14="http://schemas.microsoft.com/office/powerpoint/2010/main" val="2547515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25</a:t>
            </a:fld>
            <a:endParaRPr kumimoji="1" lang="zh-CN" altLang="en-US"/>
          </a:p>
        </p:txBody>
      </p:sp>
    </p:spTree>
    <p:extLst>
      <p:ext uri="{BB962C8B-B14F-4D97-AF65-F5344CB8AC3E}">
        <p14:creationId xmlns:p14="http://schemas.microsoft.com/office/powerpoint/2010/main" val="1385152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a:t>TCP</a:t>
            </a:r>
            <a:r>
              <a:rPr lang="zh-CN" altLang="en-US" dirty="0"/>
              <a:t>、</a:t>
            </a:r>
            <a:r>
              <a:rPr lang="en-US" altLang="zh-CN" dirty="0"/>
              <a:t>UDP</a:t>
            </a:r>
            <a:r>
              <a:rPr lang="zh-CN" altLang="en-US" dirty="0"/>
              <a:t>的网络扫描是不受限制的</a:t>
            </a:r>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26</a:t>
            </a:fld>
            <a:endParaRPr kumimoji="1" lang="zh-CN" altLang="en-US"/>
          </a:p>
        </p:txBody>
      </p:sp>
    </p:spTree>
    <p:extLst>
      <p:ext uri="{BB962C8B-B14F-4D97-AF65-F5344CB8AC3E}">
        <p14:creationId xmlns:p14="http://schemas.microsoft.com/office/powerpoint/2010/main" val="456994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28</a:t>
            </a:fld>
            <a:endParaRPr kumimoji="1" lang="zh-CN" altLang="en-US"/>
          </a:p>
        </p:txBody>
      </p:sp>
    </p:spTree>
    <p:extLst>
      <p:ext uri="{BB962C8B-B14F-4D97-AF65-F5344CB8AC3E}">
        <p14:creationId xmlns:p14="http://schemas.microsoft.com/office/powerpoint/2010/main" val="2483331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30</a:t>
            </a:fld>
            <a:endParaRPr kumimoji="1" lang="zh-CN" altLang="en-US"/>
          </a:p>
        </p:txBody>
      </p:sp>
    </p:spTree>
    <p:extLst>
      <p:ext uri="{BB962C8B-B14F-4D97-AF65-F5344CB8AC3E}">
        <p14:creationId xmlns:p14="http://schemas.microsoft.com/office/powerpoint/2010/main" val="122951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2900" y="1143000"/>
            <a:ext cx="61722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F651CA0-935E-2640-92A5-0E61BFACD218}" type="slidenum">
              <a:rPr kumimoji="1" lang="zh-CN" altLang="en-US" smtClean="0"/>
              <a:t>2</a:t>
            </a:fld>
            <a:endParaRPr kumimoji="1" lang="zh-CN" altLang="en-US"/>
          </a:p>
        </p:txBody>
      </p:sp>
    </p:spTree>
    <p:extLst>
      <p:ext uri="{BB962C8B-B14F-4D97-AF65-F5344CB8AC3E}">
        <p14:creationId xmlns:p14="http://schemas.microsoft.com/office/powerpoint/2010/main" val="3518488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31</a:t>
            </a:fld>
            <a:endParaRPr kumimoji="1" lang="zh-CN" altLang="en-US"/>
          </a:p>
        </p:txBody>
      </p:sp>
    </p:spTree>
    <p:extLst>
      <p:ext uri="{BB962C8B-B14F-4D97-AF65-F5344CB8AC3E}">
        <p14:creationId xmlns:p14="http://schemas.microsoft.com/office/powerpoint/2010/main" val="615192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结合内核代码执行漏洞，阐述各攻击细节的实现方法</a:t>
            </a:r>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32</a:t>
            </a:fld>
            <a:endParaRPr kumimoji="1" lang="zh-CN" altLang="en-US"/>
          </a:p>
        </p:txBody>
      </p:sp>
    </p:spTree>
    <p:extLst>
      <p:ext uri="{BB962C8B-B14F-4D97-AF65-F5344CB8AC3E}">
        <p14:creationId xmlns:p14="http://schemas.microsoft.com/office/powerpoint/2010/main" val="190649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33</a:t>
            </a:fld>
            <a:endParaRPr kumimoji="1" lang="zh-CN" altLang="en-US"/>
          </a:p>
        </p:txBody>
      </p:sp>
    </p:spTree>
    <p:extLst>
      <p:ext uri="{BB962C8B-B14F-4D97-AF65-F5344CB8AC3E}">
        <p14:creationId xmlns:p14="http://schemas.microsoft.com/office/powerpoint/2010/main" val="3877983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34</a:t>
            </a:fld>
            <a:endParaRPr kumimoji="1" lang="zh-CN" altLang="en-US"/>
          </a:p>
        </p:txBody>
      </p:sp>
    </p:spTree>
    <p:extLst>
      <p:ext uri="{BB962C8B-B14F-4D97-AF65-F5344CB8AC3E}">
        <p14:creationId xmlns:p14="http://schemas.microsoft.com/office/powerpoint/2010/main" val="3151591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35</a:t>
            </a:fld>
            <a:endParaRPr kumimoji="1" lang="zh-CN" altLang="en-US"/>
          </a:p>
        </p:txBody>
      </p:sp>
    </p:spTree>
    <p:extLst>
      <p:ext uri="{BB962C8B-B14F-4D97-AF65-F5344CB8AC3E}">
        <p14:creationId xmlns:p14="http://schemas.microsoft.com/office/powerpoint/2010/main" val="13302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36</a:t>
            </a:fld>
            <a:endParaRPr kumimoji="1" lang="zh-CN" altLang="en-US"/>
          </a:p>
        </p:txBody>
      </p:sp>
    </p:spTree>
    <p:extLst>
      <p:ext uri="{BB962C8B-B14F-4D97-AF65-F5344CB8AC3E}">
        <p14:creationId xmlns:p14="http://schemas.microsoft.com/office/powerpoint/2010/main" val="1266587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37</a:t>
            </a:fld>
            <a:endParaRPr kumimoji="1" lang="zh-CN" altLang="en-US"/>
          </a:p>
        </p:txBody>
      </p:sp>
    </p:spTree>
    <p:extLst>
      <p:ext uri="{BB962C8B-B14F-4D97-AF65-F5344CB8AC3E}">
        <p14:creationId xmlns:p14="http://schemas.microsoft.com/office/powerpoint/2010/main" val="139032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上述攻击的安全危害在于</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38</a:t>
            </a:fld>
            <a:endParaRPr kumimoji="1" lang="zh-CN" altLang="en-US"/>
          </a:p>
        </p:txBody>
      </p:sp>
    </p:spTree>
    <p:extLst>
      <p:ext uri="{BB962C8B-B14F-4D97-AF65-F5344CB8AC3E}">
        <p14:creationId xmlns:p14="http://schemas.microsoft.com/office/powerpoint/2010/main" val="2653073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482840" rtl="0" eaLnBrk="1" fontAlgn="auto" latinLnBrk="0" hangingPunct="1">
              <a:lnSpc>
                <a:spcPct val="100000"/>
              </a:lnSpc>
              <a:spcBef>
                <a:spcPts val="0"/>
              </a:spcBef>
              <a:spcAft>
                <a:spcPts val="0"/>
              </a:spcAft>
              <a:buClrTx/>
              <a:buSzTx/>
              <a:buFontTx/>
              <a:buNone/>
              <a:tabLst/>
              <a:defRPr/>
            </a:pPr>
            <a:endParaRPr kumimoji="1" lang="en-US" altLang="zh-CN" sz="2000" dirty="0">
              <a:solidFill>
                <a:prstClr val="white">
                  <a:lumMod val="95000"/>
                </a:prstClr>
              </a:solidFill>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40</a:t>
            </a:fld>
            <a:endParaRPr kumimoji="1" lang="zh-CN" altLang="en-US"/>
          </a:p>
        </p:txBody>
      </p:sp>
    </p:spTree>
    <p:extLst>
      <p:ext uri="{BB962C8B-B14F-4D97-AF65-F5344CB8AC3E}">
        <p14:creationId xmlns:p14="http://schemas.microsoft.com/office/powerpoint/2010/main" val="1562196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482840" rtl="0" eaLnBrk="1" fontAlgn="auto" latinLnBrk="0" hangingPunct="1">
              <a:lnSpc>
                <a:spcPct val="100000"/>
              </a:lnSpc>
              <a:spcBef>
                <a:spcPts val="0"/>
              </a:spcBef>
              <a:spcAft>
                <a:spcPts val="0"/>
              </a:spcAft>
              <a:buClrTx/>
              <a:buSzTx/>
              <a:buFontTx/>
              <a:buNone/>
              <a:tabLst/>
              <a:defRPr/>
            </a:pPr>
            <a:r>
              <a:rPr kumimoji="1" lang="zh-CN" altLang="en-US" sz="1800" dirty="0">
                <a:solidFill>
                  <a:prstClr val="white">
                    <a:lumMod val="95000"/>
                  </a:prstClr>
                </a:solidFill>
                <a:latin typeface="楷体" panose="02010609060101010101" pitchFamily="49" charset="-122"/>
                <a:ea typeface="楷体" panose="02010609060101010101" pitchFamily="49" charset="-122"/>
              </a:rPr>
              <a:t>本演讲中所揭露的安全问题可能只是诸多云服务厂商面临安全问题的冰山一角。</a:t>
            </a:r>
            <a:endParaRPr kumimoji="1" lang="en-US" altLang="zh-CN" sz="1800" dirty="0">
              <a:solidFill>
                <a:prstClr val="white">
                  <a:lumMod val="95000"/>
                </a:prstClr>
              </a:solidFill>
              <a:latin typeface="楷体" panose="02010609060101010101" pitchFamily="49" charset="-122"/>
              <a:ea typeface="楷体" panose="02010609060101010101" pitchFamily="49" charset="-122"/>
            </a:endParaRPr>
          </a:p>
          <a:p>
            <a:pPr lvl="0" algn="l">
              <a:lnSpc>
                <a:spcPct val="150000"/>
              </a:lnSpc>
            </a:pPr>
            <a:r>
              <a:rPr kumimoji="1" lang="zh-CN" altLang="en-US" sz="2000" dirty="0">
                <a:solidFill>
                  <a:prstClr val="white">
                    <a:lumMod val="95000"/>
                  </a:prst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对公有云平台的安全攻防</a:t>
            </a:r>
            <a:r>
              <a:rPr kumimoji="1" lang="zh-CN" altLang="en-US" sz="2000">
                <a:solidFill>
                  <a:prstClr val="white">
                    <a:lumMod val="95000"/>
                  </a:prst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而言，现在</a:t>
            </a:r>
            <a:r>
              <a:rPr kumimoji="1" lang="zh-CN" altLang="en-US" sz="2000" dirty="0">
                <a:solidFill>
                  <a:prstClr val="white">
                    <a:lumMod val="95000"/>
                  </a:prst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仅仅是个开始</a:t>
            </a:r>
            <a:r>
              <a:rPr kumimoji="1" lang="en-US" altLang="zh-CN" sz="2000" dirty="0">
                <a:solidFill>
                  <a:prstClr val="white">
                    <a:lumMod val="95000"/>
                  </a:prst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p>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41</a:t>
            </a:fld>
            <a:endParaRPr kumimoji="1" lang="zh-CN" altLang="en-US"/>
          </a:p>
        </p:txBody>
      </p:sp>
    </p:spTree>
    <p:extLst>
      <p:ext uri="{BB962C8B-B14F-4D97-AF65-F5344CB8AC3E}">
        <p14:creationId xmlns:p14="http://schemas.microsoft.com/office/powerpoint/2010/main" val="2688387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4</a:t>
            </a:fld>
            <a:endParaRPr kumimoji="1" lang="zh-CN" altLang="en-US"/>
          </a:p>
        </p:txBody>
      </p:sp>
    </p:spTree>
    <p:extLst>
      <p:ext uri="{BB962C8B-B14F-4D97-AF65-F5344CB8AC3E}">
        <p14:creationId xmlns:p14="http://schemas.microsoft.com/office/powerpoint/2010/main" val="1668128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44</a:t>
            </a:fld>
            <a:endParaRPr kumimoji="1" lang="zh-CN" altLang="en-US"/>
          </a:p>
        </p:txBody>
      </p:sp>
    </p:spTree>
    <p:extLst>
      <p:ext uri="{BB962C8B-B14F-4D97-AF65-F5344CB8AC3E}">
        <p14:creationId xmlns:p14="http://schemas.microsoft.com/office/powerpoint/2010/main" val="4268158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8</a:t>
            </a:fld>
            <a:endParaRPr kumimoji="1" lang="zh-CN" altLang="en-US"/>
          </a:p>
        </p:txBody>
      </p:sp>
    </p:spTree>
    <p:extLst>
      <p:ext uri="{BB962C8B-B14F-4D97-AF65-F5344CB8AC3E}">
        <p14:creationId xmlns:p14="http://schemas.microsoft.com/office/powerpoint/2010/main" val="592247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9</a:t>
            </a:fld>
            <a:endParaRPr kumimoji="1" lang="zh-CN" altLang="en-US"/>
          </a:p>
        </p:txBody>
      </p:sp>
    </p:spTree>
    <p:extLst>
      <p:ext uri="{BB962C8B-B14F-4D97-AF65-F5344CB8AC3E}">
        <p14:creationId xmlns:p14="http://schemas.microsoft.com/office/powerpoint/2010/main" val="3055169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11</a:t>
            </a:fld>
            <a:endParaRPr kumimoji="1" lang="zh-CN" altLang="en-US"/>
          </a:p>
        </p:txBody>
      </p:sp>
    </p:spTree>
    <p:extLst>
      <p:ext uri="{BB962C8B-B14F-4D97-AF65-F5344CB8AC3E}">
        <p14:creationId xmlns:p14="http://schemas.microsoft.com/office/powerpoint/2010/main" val="4031249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12</a:t>
            </a:fld>
            <a:endParaRPr kumimoji="1" lang="zh-CN" altLang="en-US"/>
          </a:p>
        </p:txBody>
      </p:sp>
    </p:spTree>
    <p:extLst>
      <p:ext uri="{BB962C8B-B14F-4D97-AF65-F5344CB8AC3E}">
        <p14:creationId xmlns:p14="http://schemas.microsoft.com/office/powerpoint/2010/main" val="424762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三种不同的系统框架</a:t>
            </a:r>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13</a:t>
            </a:fld>
            <a:endParaRPr kumimoji="1" lang="zh-CN" altLang="en-US"/>
          </a:p>
        </p:txBody>
      </p:sp>
    </p:spTree>
    <p:extLst>
      <p:ext uri="{BB962C8B-B14F-4D97-AF65-F5344CB8AC3E}">
        <p14:creationId xmlns:p14="http://schemas.microsoft.com/office/powerpoint/2010/main" val="2839567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651CA0-935E-2640-92A5-0E61BFACD218}" type="slidenum">
              <a:rPr kumimoji="1" lang="zh-CN" altLang="en-US" smtClean="0"/>
              <a:t>15</a:t>
            </a:fld>
            <a:endParaRPr kumimoji="1" lang="zh-CN" altLang="en-US"/>
          </a:p>
        </p:txBody>
      </p:sp>
    </p:spTree>
    <p:extLst>
      <p:ext uri="{BB962C8B-B14F-4D97-AF65-F5344CB8AC3E}">
        <p14:creationId xmlns:p14="http://schemas.microsoft.com/office/powerpoint/2010/main" val="2972180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38599" y="1595990"/>
            <a:ext cx="14631591" cy="3395145"/>
          </a:xfrm>
        </p:spPr>
        <p:txBody>
          <a:bodyPr anchor="b"/>
          <a:lstStyle>
            <a:lvl1pPr algn="ctr">
              <a:defRPr sz="8532"/>
            </a:lvl1pPr>
          </a:lstStyle>
          <a:p>
            <a:r>
              <a:rPr lang="en-US"/>
              <a:t>Click to edit Master title style</a:t>
            </a:r>
            <a:endParaRPr lang="en-US" dirty="0"/>
          </a:p>
        </p:txBody>
      </p:sp>
      <p:sp>
        <p:nvSpPr>
          <p:cNvPr id="3" name="Subtitle 2"/>
          <p:cNvSpPr>
            <a:spLocks noGrp="1"/>
          </p:cNvSpPr>
          <p:nvPr>
            <p:ph type="subTitle" idx="1"/>
          </p:nvPr>
        </p:nvSpPr>
        <p:spPr>
          <a:xfrm>
            <a:off x="2438599" y="5122065"/>
            <a:ext cx="14631591" cy="2354478"/>
          </a:xfrm>
        </p:spPr>
        <p:txBody>
          <a:bodyPr/>
          <a:lstStyle>
            <a:lvl1pPr marL="0" indent="0" algn="ctr">
              <a:buNone/>
              <a:defRPr sz="3413"/>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F5D903-67C4-FC47-9BA0-CE44216C9CE5}" type="datetimeFigureOut">
              <a:rPr kumimoji="1" lang="zh-CN" altLang="en-US" smtClean="0"/>
              <a:t>2019/11/4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BD7ACE6-7952-664E-98DF-0A2D61655805}" type="slidenum">
              <a:rPr kumimoji="1" lang="zh-CN" altLang="en-US" smtClean="0"/>
              <a:t>‹#›</a:t>
            </a:fld>
            <a:endParaRPr kumimoji="1" lang="zh-CN" altLang="en-US"/>
          </a:p>
        </p:txBody>
      </p:sp>
    </p:spTree>
    <p:extLst>
      <p:ext uri="{BB962C8B-B14F-4D97-AF65-F5344CB8AC3E}">
        <p14:creationId xmlns:p14="http://schemas.microsoft.com/office/powerpoint/2010/main" val="1291599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AF688139-BDA8-6344-8A93-0B9BC104A03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1" y="0"/>
            <a:ext cx="19504026" cy="9752013"/>
          </a:xfrm>
          <a:prstGeom prst="rect">
            <a:avLst/>
          </a:prstGeom>
        </p:spPr>
      </p:pic>
      <p:pic>
        <p:nvPicPr>
          <p:cNvPr id="5" name="Picture 14">
            <a:extLst>
              <a:ext uri="{FF2B5EF4-FFF2-40B4-BE49-F238E27FC236}">
                <a16:creationId xmlns:a16="http://schemas.microsoft.com/office/drawing/2014/main" id="{B54AA6B5-C344-9340-A90E-783343EEE77E}"/>
              </a:ext>
            </a:extLst>
          </p:cNvPr>
          <p:cNvPicPr>
            <a:picLocks noChangeAspect="1"/>
          </p:cNvPicPr>
          <p:nvPr userDrawn="1"/>
        </p:nvPicPr>
        <p:blipFill>
          <a:blip r:embed="rId3"/>
          <a:stretch>
            <a:fillRect/>
          </a:stretch>
        </p:blipFill>
        <p:spPr>
          <a:xfrm>
            <a:off x="17315234" y="9124478"/>
            <a:ext cx="1986882" cy="461665"/>
          </a:xfrm>
          <a:prstGeom prst="rect">
            <a:avLst/>
          </a:prstGeom>
        </p:spPr>
      </p:pic>
      <p:sp>
        <p:nvSpPr>
          <p:cNvPr id="6" name="文本框 4">
            <a:extLst>
              <a:ext uri="{FF2B5EF4-FFF2-40B4-BE49-F238E27FC236}">
                <a16:creationId xmlns:a16="http://schemas.microsoft.com/office/drawing/2014/main" id="{F0FF2950-340E-3146-A73F-83390AA70EFF}"/>
              </a:ext>
            </a:extLst>
          </p:cNvPr>
          <p:cNvSpPr txBox="1"/>
          <p:nvPr userDrawn="1"/>
        </p:nvSpPr>
        <p:spPr>
          <a:xfrm>
            <a:off x="528145" y="297217"/>
            <a:ext cx="2241473" cy="461665"/>
          </a:xfrm>
          <a:prstGeom prst="rect">
            <a:avLst/>
          </a:prstGeom>
          <a:noFill/>
        </p:spPr>
        <p:txBody>
          <a:bodyPr wrap="square" rtlCol="0">
            <a:spAutoFit/>
          </a:bodyPr>
          <a:lstStyle/>
          <a:p>
            <a:r>
              <a:rPr kumimoji="1" lang="en-US" altLang="zh-CN" sz="2400" smtClean="0">
                <a:solidFill>
                  <a:srgbClr val="01B7FF"/>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E05879BE-653B-7347-A479-A46E25CC4D2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1" y="0"/>
            <a:ext cx="19504026" cy="9752013"/>
          </a:xfrm>
          <a:prstGeom prst="rect">
            <a:avLst/>
          </a:prstGeom>
        </p:spPr>
      </p:pic>
      <p:pic>
        <p:nvPicPr>
          <p:cNvPr id="5" name="Picture 17">
            <a:extLst>
              <a:ext uri="{FF2B5EF4-FFF2-40B4-BE49-F238E27FC236}">
                <a16:creationId xmlns:a16="http://schemas.microsoft.com/office/drawing/2014/main" id="{012608F1-B334-B741-A121-8E43EFB1FE85}"/>
              </a:ext>
            </a:extLst>
          </p:cNvPr>
          <p:cNvPicPr>
            <a:picLocks noChangeAspect="1"/>
          </p:cNvPicPr>
          <p:nvPr userDrawn="1"/>
        </p:nvPicPr>
        <p:blipFill>
          <a:blip r:embed="rId3"/>
          <a:stretch>
            <a:fillRect/>
          </a:stretch>
        </p:blipFill>
        <p:spPr>
          <a:xfrm>
            <a:off x="17315234" y="9124478"/>
            <a:ext cx="1986882" cy="461665"/>
          </a:xfrm>
          <a:prstGeom prst="rect">
            <a:avLst/>
          </a:prstGeom>
        </p:spPr>
      </p:pic>
      <p:sp>
        <p:nvSpPr>
          <p:cNvPr id="6" name="文本框 4">
            <a:extLst>
              <a:ext uri="{FF2B5EF4-FFF2-40B4-BE49-F238E27FC236}">
                <a16:creationId xmlns:a16="http://schemas.microsoft.com/office/drawing/2014/main" id="{F0FF2950-340E-3146-A73F-83390AA70EFF}"/>
              </a:ext>
            </a:extLst>
          </p:cNvPr>
          <p:cNvSpPr txBox="1"/>
          <p:nvPr userDrawn="1"/>
        </p:nvSpPr>
        <p:spPr>
          <a:xfrm>
            <a:off x="528145" y="297217"/>
            <a:ext cx="2241473" cy="461665"/>
          </a:xfrm>
          <a:prstGeom prst="rect">
            <a:avLst/>
          </a:prstGeom>
          <a:noFill/>
        </p:spPr>
        <p:txBody>
          <a:bodyPr wrap="square" rtlCol="0">
            <a:spAutoFit/>
          </a:bodyPr>
          <a:lstStyle/>
          <a:p>
            <a:r>
              <a:rPr kumimoji="1" lang="en-US" altLang="zh-CN" sz="2400" smtClean="0">
                <a:solidFill>
                  <a:srgbClr val="01B7FF"/>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和文本">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33D0A005-F7AF-EE4E-BEF7-39AAFC6F691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1" y="0"/>
            <a:ext cx="19504026" cy="9752013"/>
          </a:xfrm>
          <a:prstGeom prst="rect">
            <a:avLst/>
          </a:prstGeom>
        </p:spPr>
      </p:pic>
      <p:pic>
        <p:nvPicPr>
          <p:cNvPr id="5" name="Picture 6">
            <a:extLst>
              <a:ext uri="{FF2B5EF4-FFF2-40B4-BE49-F238E27FC236}">
                <a16:creationId xmlns:a16="http://schemas.microsoft.com/office/drawing/2014/main" id="{6EA8CB6F-7381-BB45-B9C1-0684CEE1837B}"/>
              </a:ext>
            </a:extLst>
          </p:cNvPr>
          <p:cNvPicPr>
            <a:picLocks noChangeAspect="1"/>
          </p:cNvPicPr>
          <p:nvPr userDrawn="1"/>
        </p:nvPicPr>
        <p:blipFill>
          <a:blip r:embed="rId3"/>
          <a:stretch>
            <a:fillRect/>
          </a:stretch>
        </p:blipFill>
        <p:spPr>
          <a:xfrm>
            <a:off x="17315234" y="9124478"/>
            <a:ext cx="1986882" cy="461665"/>
          </a:xfrm>
          <a:prstGeom prst="rect">
            <a:avLst/>
          </a:prstGeom>
        </p:spPr>
      </p:pic>
      <p:sp>
        <p:nvSpPr>
          <p:cNvPr id="6" name="文本框 4">
            <a:extLst>
              <a:ext uri="{FF2B5EF4-FFF2-40B4-BE49-F238E27FC236}">
                <a16:creationId xmlns:a16="http://schemas.microsoft.com/office/drawing/2014/main" id="{F0FF2950-340E-3146-A73F-83390AA70EFF}"/>
              </a:ext>
            </a:extLst>
          </p:cNvPr>
          <p:cNvSpPr txBox="1"/>
          <p:nvPr userDrawn="1"/>
        </p:nvSpPr>
        <p:spPr>
          <a:xfrm>
            <a:off x="528145" y="297217"/>
            <a:ext cx="2241473" cy="461665"/>
          </a:xfrm>
          <a:prstGeom prst="rect">
            <a:avLst/>
          </a:prstGeom>
          <a:noFill/>
        </p:spPr>
        <p:txBody>
          <a:bodyPr wrap="square" rtlCol="0">
            <a:spAutoFit/>
          </a:bodyPr>
          <a:lstStyle/>
          <a:p>
            <a:r>
              <a:rPr kumimoji="1" lang="en-US" altLang="zh-CN" sz="2400" smtClean="0">
                <a:solidFill>
                  <a:srgbClr val="01B7FF"/>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竖排标题和文本">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DF85D6E3-2D6A-3749-99C1-F86D444DD0C6}"/>
              </a:ext>
            </a:extLst>
          </p:cNvPr>
          <p:cNvPicPr>
            <a:picLocks noChangeAspect="1"/>
          </p:cNvPicPr>
          <p:nvPr userDrawn="1"/>
        </p:nvPicPr>
        <p:blipFill>
          <a:blip r:embed="rId2"/>
          <a:stretch>
            <a:fillRect/>
          </a:stretch>
        </p:blipFill>
        <p:spPr>
          <a:xfrm>
            <a:off x="2381" y="0"/>
            <a:ext cx="19504026" cy="9752013"/>
          </a:xfrm>
          <a:prstGeom prst="rect">
            <a:avLst/>
          </a:prstGeom>
        </p:spPr>
      </p:pic>
      <p:pic>
        <p:nvPicPr>
          <p:cNvPr id="4" name="Picture 8">
            <a:extLst>
              <a:ext uri="{FF2B5EF4-FFF2-40B4-BE49-F238E27FC236}">
                <a16:creationId xmlns:a16="http://schemas.microsoft.com/office/drawing/2014/main" id="{7EC6DB1D-E110-DF4F-BD63-49472817757D}"/>
              </a:ext>
            </a:extLst>
          </p:cNvPr>
          <p:cNvPicPr>
            <a:picLocks noChangeAspect="1"/>
          </p:cNvPicPr>
          <p:nvPr userDrawn="1"/>
        </p:nvPicPr>
        <p:blipFill>
          <a:blip r:embed="rId3"/>
          <a:stretch>
            <a:fillRect/>
          </a:stretch>
        </p:blipFill>
        <p:spPr>
          <a:xfrm>
            <a:off x="8094490" y="8548414"/>
            <a:ext cx="3319809" cy="7713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F5D903-67C4-FC47-9BA0-CE44216C9CE5}" type="datetimeFigureOut">
              <a:rPr kumimoji="1" lang="zh-CN" altLang="en-US" smtClean="0"/>
              <a:t>2019/11/4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BD7ACE6-7952-664E-98DF-0A2D61655805}" type="slidenum">
              <a:rPr kumimoji="1" lang="zh-CN" altLang="en-US" smtClean="0"/>
              <a:t>‹#›</a:t>
            </a:fld>
            <a:endParaRPr kumimoji="1" lang="zh-CN" altLang="en-US"/>
          </a:p>
        </p:txBody>
      </p:sp>
    </p:spTree>
    <p:extLst>
      <p:ext uri="{BB962C8B-B14F-4D97-AF65-F5344CB8AC3E}">
        <p14:creationId xmlns:p14="http://schemas.microsoft.com/office/powerpoint/2010/main" val="253942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F5C26EB8-DE84-714F-9D95-A687277AC42E}"/>
              </a:ext>
            </a:extLst>
          </p:cNvPr>
          <p:cNvPicPr>
            <a:picLocks noChangeAspect="1"/>
          </p:cNvPicPr>
          <p:nvPr userDrawn="1"/>
        </p:nvPicPr>
        <p:blipFill>
          <a:blip r:embed="rId2"/>
          <a:stretch>
            <a:fillRect/>
          </a:stretch>
        </p:blipFill>
        <p:spPr>
          <a:xfrm>
            <a:off x="2381" y="0"/>
            <a:ext cx="19504026" cy="9752013"/>
          </a:xfrm>
          <a:prstGeom prst="rect">
            <a:avLst/>
          </a:prstGeom>
        </p:spPr>
      </p:pic>
      <p:pic>
        <p:nvPicPr>
          <p:cNvPr id="5" name="Picture 2">
            <a:extLst>
              <a:ext uri="{FF2B5EF4-FFF2-40B4-BE49-F238E27FC236}">
                <a16:creationId xmlns:a16="http://schemas.microsoft.com/office/drawing/2014/main" id="{642E6767-2B05-F14D-BEDD-E8EE1CBE754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1786" y="1853876"/>
            <a:ext cx="10221246" cy="4840663"/>
          </a:xfrm>
          <a:prstGeom prst="rect">
            <a:avLst/>
          </a:prstGeom>
        </p:spPr>
      </p:pic>
      <p:pic>
        <p:nvPicPr>
          <p:cNvPr id="6" name="Picture 4">
            <a:extLst>
              <a:ext uri="{FF2B5EF4-FFF2-40B4-BE49-F238E27FC236}">
                <a16:creationId xmlns:a16="http://schemas.microsoft.com/office/drawing/2014/main" id="{7F4532D5-9F78-8E48-80AF-9BB0E37F9919}"/>
              </a:ext>
            </a:extLst>
          </p:cNvPr>
          <p:cNvPicPr>
            <a:picLocks noChangeAspect="1"/>
          </p:cNvPicPr>
          <p:nvPr userDrawn="1"/>
        </p:nvPicPr>
        <p:blipFill>
          <a:blip r:embed="rId4"/>
          <a:stretch>
            <a:fillRect/>
          </a:stretch>
        </p:blipFill>
        <p:spPr>
          <a:xfrm>
            <a:off x="8094490" y="8548414"/>
            <a:ext cx="3319809" cy="7713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5" name="Picture 12">
            <a:extLst>
              <a:ext uri="{FF2B5EF4-FFF2-40B4-BE49-F238E27FC236}">
                <a16:creationId xmlns:a16="http://schemas.microsoft.com/office/drawing/2014/main" id="{F3C478A9-F34C-ED47-A0C8-DC0FFB544AAF}"/>
              </a:ext>
            </a:extLst>
          </p:cNvPr>
          <p:cNvPicPr>
            <a:picLocks noChangeAspect="1"/>
          </p:cNvPicPr>
          <p:nvPr userDrawn="1"/>
        </p:nvPicPr>
        <p:blipFill>
          <a:blip r:embed="rId2"/>
          <a:stretch>
            <a:fillRect/>
          </a:stretch>
        </p:blipFill>
        <p:spPr>
          <a:xfrm>
            <a:off x="2381" y="0"/>
            <a:ext cx="19504026" cy="9752013"/>
          </a:xfrm>
          <a:prstGeom prst="rect">
            <a:avLst/>
          </a:prstGeom>
        </p:spPr>
      </p:pic>
      <p:pic>
        <p:nvPicPr>
          <p:cNvPr id="6" name="Picture 11">
            <a:extLst>
              <a:ext uri="{FF2B5EF4-FFF2-40B4-BE49-F238E27FC236}">
                <a16:creationId xmlns:a16="http://schemas.microsoft.com/office/drawing/2014/main" id="{764DCFBC-ECD4-8E46-A3C3-B3EA1E747235}"/>
              </a:ext>
            </a:extLst>
          </p:cNvPr>
          <p:cNvPicPr>
            <a:picLocks noChangeAspect="1"/>
          </p:cNvPicPr>
          <p:nvPr userDrawn="1"/>
        </p:nvPicPr>
        <p:blipFill>
          <a:blip r:embed="rId3"/>
          <a:stretch>
            <a:fillRect/>
          </a:stretch>
        </p:blipFill>
        <p:spPr>
          <a:xfrm>
            <a:off x="8094490" y="8548414"/>
            <a:ext cx="3319809" cy="7713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E9812-BD21-EE43-9037-E3C6AAC0FE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1" y="0"/>
            <a:ext cx="19504026" cy="9752013"/>
          </a:xfrm>
          <a:prstGeom prst="rect">
            <a:avLst/>
          </a:prstGeom>
        </p:spPr>
      </p:pic>
      <p:pic>
        <p:nvPicPr>
          <p:cNvPr id="5" name="Picture 6">
            <a:extLst>
              <a:ext uri="{FF2B5EF4-FFF2-40B4-BE49-F238E27FC236}">
                <a16:creationId xmlns:a16="http://schemas.microsoft.com/office/drawing/2014/main" id="{A1FE6D4D-9E06-C94A-8314-637E676E5CE3}"/>
              </a:ext>
            </a:extLst>
          </p:cNvPr>
          <p:cNvPicPr>
            <a:picLocks noChangeAspect="1"/>
          </p:cNvPicPr>
          <p:nvPr userDrawn="1"/>
        </p:nvPicPr>
        <p:blipFill>
          <a:blip r:embed="rId3"/>
          <a:stretch>
            <a:fillRect/>
          </a:stretch>
        </p:blipFill>
        <p:spPr>
          <a:xfrm>
            <a:off x="17315234" y="9124478"/>
            <a:ext cx="1986882" cy="461665"/>
          </a:xfrm>
          <a:prstGeom prst="rect">
            <a:avLst/>
          </a:prstGeom>
        </p:spPr>
      </p:pic>
      <p:sp>
        <p:nvSpPr>
          <p:cNvPr id="6" name="文本框 4">
            <a:extLst>
              <a:ext uri="{FF2B5EF4-FFF2-40B4-BE49-F238E27FC236}">
                <a16:creationId xmlns:a16="http://schemas.microsoft.com/office/drawing/2014/main" id="{F0FF2950-340E-3146-A73F-83390AA70EFF}"/>
              </a:ext>
            </a:extLst>
          </p:cNvPr>
          <p:cNvSpPr txBox="1"/>
          <p:nvPr userDrawn="1"/>
        </p:nvSpPr>
        <p:spPr>
          <a:xfrm>
            <a:off x="528145" y="297217"/>
            <a:ext cx="2241473" cy="461665"/>
          </a:xfrm>
          <a:prstGeom prst="rect">
            <a:avLst/>
          </a:prstGeom>
          <a:noFill/>
        </p:spPr>
        <p:txBody>
          <a:bodyPr wrap="square" rtlCol="0">
            <a:spAutoFit/>
          </a:bodyPr>
          <a:lstStyle/>
          <a:p>
            <a:r>
              <a:rPr kumimoji="1" lang="en-US" altLang="zh-CN" sz="2400" smtClean="0">
                <a:solidFill>
                  <a:srgbClr val="01B7FF"/>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E9812-BD21-EE43-9037-E3C6AAC0FE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1" y="0"/>
            <a:ext cx="19504026" cy="9752013"/>
          </a:xfrm>
          <a:prstGeom prst="rect">
            <a:avLst/>
          </a:prstGeom>
        </p:spPr>
      </p:pic>
      <p:pic>
        <p:nvPicPr>
          <p:cNvPr id="5" name="Picture 6">
            <a:extLst>
              <a:ext uri="{FF2B5EF4-FFF2-40B4-BE49-F238E27FC236}">
                <a16:creationId xmlns:a16="http://schemas.microsoft.com/office/drawing/2014/main" id="{A1FE6D4D-9E06-C94A-8314-637E676E5CE3}"/>
              </a:ext>
            </a:extLst>
          </p:cNvPr>
          <p:cNvPicPr>
            <a:picLocks noChangeAspect="1"/>
          </p:cNvPicPr>
          <p:nvPr userDrawn="1"/>
        </p:nvPicPr>
        <p:blipFill>
          <a:blip r:embed="rId3"/>
          <a:stretch>
            <a:fillRect/>
          </a:stretch>
        </p:blipFill>
        <p:spPr>
          <a:xfrm>
            <a:off x="17315234" y="9124478"/>
            <a:ext cx="1986882" cy="461665"/>
          </a:xfrm>
          <a:prstGeom prst="rect">
            <a:avLst/>
          </a:prstGeom>
        </p:spPr>
      </p:pic>
      <p:sp>
        <p:nvSpPr>
          <p:cNvPr id="6" name="文本框 4">
            <a:extLst>
              <a:ext uri="{FF2B5EF4-FFF2-40B4-BE49-F238E27FC236}">
                <a16:creationId xmlns:a16="http://schemas.microsoft.com/office/drawing/2014/main" id="{F0FF2950-340E-3146-A73F-83390AA70EFF}"/>
              </a:ext>
            </a:extLst>
          </p:cNvPr>
          <p:cNvSpPr txBox="1"/>
          <p:nvPr userDrawn="1"/>
        </p:nvSpPr>
        <p:spPr>
          <a:xfrm>
            <a:off x="528145" y="297217"/>
            <a:ext cx="2241473" cy="461665"/>
          </a:xfrm>
          <a:prstGeom prst="rect">
            <a:avLst/>
          </a:prstGeom>
          <a:noFill/>
        </p:spPr>
        <p:txBody>
          <a:bodyPr wrap="square" rtlCol="0">
            <a:spAutoFit/>
          </a:bodyPr>
          <a:lstStyle/>
          <a:p>
            <a:r>
              <a:rPr kumimoji="1" lang="en-US" altLang="zh-CN" sz="2400" smtClean="0">
                <a:solidFill>
                  <a:srgbClr val="01B7FF"/>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065FEF3-6D71-CA4C-A0FE-4F1584C1180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1" y="0"/>
            <a:ext cx="19504026" cy="9752013"/>
          </a:xfrm>
          <a:prstGeom prst="rect">
            <a:avLst/>
          </a:prstGeom>
        </p:spPr>
      </p:pic>
      <p:pic>
        <p:nvPicPr>
          <p:cNvPr id="5" name="Picture 6">
            <a:extLst>
              <a:ext uri="{FF2B5EF4-FFF2-40B4-BE49-F238E27FC236}">
                <a16:creationId xmlns:a16="http://schemas.microsoft.com/office/drawing/2014/main" id="{A61D2A13-2663-3242-AC05-2B070C6C5488}"/>
              </a:ext>
            </a:extLst>
          </p:cNvPr>
          <p:cNvPicPr>
            <a:picLocks noChangeAspect="1"/>
          </p:cNvPicPr>
          <p:nvPr userDrawn="1"/>
        </p:nvPicPr>
        <p:blipFill>
          <a:blip r:embed="rId3"/>
          <a:stretch>
            <a:fillRect/>
          </a:stretch>
        </p:blipFill>
        <p:spPr>
          <a:xfrm>
            <a:off x="17315234" y="9124478"/>
            <a:ext cx="1986882" cy="461665"/>
          </a:xfrm>
          <a:prstGeom prst="rect">
            <a:avLst/>
          </a:prstGeom>
        </p:spPr>
      </p:pic>
      <p:sp>
        <p:nvSpPr>
          <p:cNvPr id="6" name="文本框 4">
            <a:extLst>
              <a:ext uri="{FF2B5EF4-FFF2-40B4-BE49-F238E27FC236}">
                <a16:creationId xmlns:a16="http://schemas.microsoft.com/office/drawing/2014/main" id="{F0FF2950-340E-3146-A73F-83390AA70EFF}"/>
              </a:ext>
            </a:extLst>
          </p:cNvPr>
          <p:cNvSpPr txBox="1"/>
          <p:nvPr userDrawn="1"/>
        </p:nvSpPr>
        <p:spPr>
          <a:xfrm>
            <a:off x="528145" y="297217"/>
            <a:ext cx="2241473" cy="461665"/>
          </a:xfrm>
          <a:prstGeom prst="rect">
            <a:avLst/>
          </a:prstGeom>
          <a:noFill/>
        </p:spPr>
        <p:txBody>
          <a:bodyPr wrap="square" rtlCol="0">
            <a:spAutoFit/>
          </a:bodyPr>
          <a:lstStyle/>
          <a:p>
            <a:r>
              <a:rPr kumimoji="1" lang="en-US" altLang="zh-CN" sz="2400" smtClean="0">
                <a:solidFill>
                  <a:srgbClr val="01B7FF"/>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BA9C88E2-E5D4-9642-B624-22D05EB998C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1" y="0"/>
            <a:ext cx="19504026" cy="9752013"/>
          </a:xfrm>
          <a:prstGeom prst="rect">
            <a:avLst/>
          </a:prstGeom>
        </p:spPr>
      </p:pic>
      <p:pic>
        <p:nvPicPr>
          <p:cNvPr id="5" name="Picture 5">
            <a:extLst>
              <a:ext uri="{FF2B5EF4-FFF2-40B4-BE49-F238E27FC236}">
                <a16:creationId xmlns:a16="http://schemas.microsoft.com/office/drawing/2014/main" id="{87A8BDE5-C8D7-6940-B739-6FA7BAAA6FB4}"/>
              </a:ext>
            </a:extLst>
          </p:cNvPr>
          <p:cNvPicPr>
            <a:picLocks noChangeAspect="1"/>
          </p:cNvPicPr>
          <p:nvPr userDrawn="1"/>
        </p:nvPicPr>
        <p:blipFill>
          <a:blip r:embed="rId3"/>
          <a:stretch>
            <a:fillRect/>
          </a:stretch>
        </p:blipFill>
        <p:spPr>
          <a:xfrm>
            <a:off x="17315234" y="9124478"/>
            <a:ext cx="1986882" cy="461665"/>
          </a:xfrm>
          <a:prstGeom prst="rect">
            <a:avLst/>
          </a:prstGeom>
        </p:spPr>
      </p:pic>
      <p:sp>
        <p:nvSpPr>
          <p:cNvPr id="6" name="文本框 4">
            <a:extLst>
              <a:ext uri="{FF2B5EF4-FFF2-40B4-BE49-F238E27FC236}">
                <a16:creationId xmlns:a16="http://schemas.microsoft.com/office/drawing/2014/main" id="{F0FF2950-340E-3146-A73F-83390AA70EFF}"/>
              </a:ext>
            </a:extLst>
          </p:cNvPr>
          <p:cNvSpPr txBox="1"/>
          <p:nvPr userDrawn="1"/>
        </p:nvSpPr>
        <p:spPr>
          <a:xfrm>
            <a:off x="528145" y="297217"/>
            <a:ext cx="2241473" cy="461665"/>
          </a:xfrm>
          <a:prstGeom prst="rect">
            <a:avLst/>
          </a:prstGeom>
          <a:noFill/>
        </p:spPr>
        <p:txBody>
          <a:bodyPr wrap="square" rtlCol="0">
            <a:spAutoFit/>
          </a:bodyPr>
          <a:lstStyle/>
          <a:p>
            <a:r>
              <a:rPr kumimoji="1" lang="en-US" altLang="zh-CN" sz="2400" smtClean="0">
                <a:solidFill>
                  <a:srgbClr val="01B7FF"/>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761BEA6D-7FF7-8E40-99C5-1E2662DAAD1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1" y="0"/>
            <a:ext cx="19504026" cy="9752013"/>
          </a:xfrm>
          <a:prstGeom prst="rect">
            <a:avLst/>
          </a:prstGeom>
        </p:spPr>
      </p:pic>
      <p:pic>
        <p:nvPicPr>
          <p:cNvPr id="6" name="Picture 9">
            <a:extLst>
              <a:ext uri="{FF2B5EF4-FFF2-40B4-BE49-F238E27FC236}">
                <a16:creationId xmlns:a16="http://schemas.microsoft.com/office/drawing/2014/main" id="{684C1F24-ABA9-DC49-8195-B0080E0A74D3}"/>
              </a:ext>
            </a:extLst>
          </p:cNvPr>
          <p:cNvPicPr>
            <a:picLocks noChangeAspect="1"/>
          </p:cNvPicPr>
          <p:nvPr userDrawn="1"/>
        </p:nvPicPr>
        <p:blipFill>
          <a:blip r:embed="rId3"/>
          <a:stretch>
            <a:fillRect/>
          </a:stretch>
        </p:blipFill>
        <p:spPr>
          <a:xfrm>
            <a:off x="17315234" y="9124478"/>
            <a:ext cx="1986882" cy="461665"/>
          </a:xfrm>
          <a:prstGeom prst="rect">
            <a:avLst/>
          </a:prstGeom>
        </p:spPr>
      </p:pic>
      <p:sp>
        <p:nvSpPr>
          <p:cNvPr id="5" name="文本框 4">
            <a:extLst>
              <a:ext uri="{FF2B5EF4-FFF2-40B4-BE49-F238E27FC236}">
                <a16:creationId xmlns:a16="http://schemas.microsoft.com/office/drawing/2014/main" id="{F0FF2950-340E-3146-A73F-83390AA70EFF}"/>
              </a:ext>
            </a:extLst>
          </p:cNvPr>
          <p:cNvSpPr txBox="1"/>
          <p:nvPr userDrawn="1"/>
        </p:nvSpPr>
        <p:spPr>
          <a:xfrm>
            <a:off x="528145" y="297217"/>
            <a:ext cx="2241473" cy="461665"/>
          </a:xfrm>
          <a:prstGeom prst="rect">
            <a:avLst/>
          </a:prstGeom>
          <a:noFill/>
        </p:spPr>
        <p:txBody>
          <a:bodyPr wrap="square" rtlCol="0">
            <a:spAutoFit/>
          </a:bodyPr>
          <a:lstStyle/>
          <a:p>
            <a:r>
              <a:rPr kumimoji="1" lang="en-US" altLang="zh-CN" sz="2400" smtClean="0">
                <a:solidFill>
                  <a:srgbClr val="01B7FF"/>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514FEE57-2019-B645-A472-F16F5C6A41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1" y="0"/>
            <a:ext cx="19504026" cy="9752013"/>
          </a:xfrm>
          <a:prstGeom prst="rect">
            <a:avLst/>
          </a:prstGeom>
        </p:spPr>
      </p:pic>
      <p:pic>
        <p:nvPicPr>
          <p:cNvPr id="5" name="Picture 8">
            <a:extLst>
              <a:ext uri="{FF2B5EF4-FFF2-40B4-BE49-F238E27FC236}">
                <a16:creationId xmlns:a16="http://schemas.microsoft.com/office/drawing/2014/main" id="{52E1420C-B81A-C04D-8B82-874A1452C1FD}"/>
              </a:ext>
            </a:extLst>
          </p:cNvPr>
          <p:cNvPicPr>
            <a:picLocks noChangeAspect="1"/>
          </p:cNvPicPr>
          <p:nvPr userDrawn="1"/>
        </p:nvPicPr>
        <p:blipFill>
          <a:blip r:embed="rId3"/>
          <a:stretch>
            <a:fillRect/>
          </a:stretch>
        </p:blipFill>
        <p:spPr>
          <a:xfrm>
            <a:off x="17315234" y="9124478"/>
            <a:ext cx="1986882" cy="461665"/>
          </a:xfrm>
          <a:prstGeom prst="rect">
            <a:avLst/>
          </a:prstGeom>
        </p:spPr>
      </p:pic>
      <p:sp>
        <p:nvSpPr>
          <p:cNvPr id="6" name="文本框 4">
            <a:extLst>
              <a:ext uri="{FF2B5EF4-FFF2-40B4-BE49-F238E27FC236}">
                <a16:creationId xmlns:a16="http://schemas.microsoft.com/office/drawing/2014/main" id="{F0FF2950-340E-3146-A73F-83390AA70EFF}"/>
              </a:ext>
            </a:extLst>
          </p:cNvPr>
          <p:cNvSpPr txBox="1"/>
          <p:nvPr userDrawn="1"/>
        </p:nvSpPr>
        <p:spPr>
          <a:xfrm>
            <a:off x="528145" y="297217"/>
            <a:ext cx="2241473" cy="461665"/>
          </a:xfrm>
          <a:prstGeom prst="rect">
            <a:avLst/>
          </a:prstGeom>
          <a:noFill/>
        </p:spPr>
        <p:txBody>
          <a:bodyPr wrap="square" rtlCol="0">
            <a:spAutoFit/>
          </a:bodyPr>
          <a:lstStyle/>
          <a:p>
            <a:r>
              <a:rPr kumimoji="1" lang="en-US" altLang="zh-CN" sz="2400" smtClean="0">
                <a:solidFill>
                  <a:srgbClr val="01B7FF"/>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1229" y="519205"/>
            <a:ext cx="16826330" cy="1884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41229" y="2596022"/>
            <a:ext cx="16826330" cy="6187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41229" y="9038672"/>
            <a:ext cx="4389477" cy="519204"/>
          </a:xfrm>
          <a:prstGeom prst="rect">
            <a:avLst/>
          </a:prstGeom>
        </p:spPr>
        <p:txBody>
          <a:bodyPr vert="horz" lIns="91440" tIns="45720" rIns="91440" bIns="45720" rtlCol="0" anchor="ctr"/>
          <a:lstStyle>
            <a:lvl1pPr algn="l">
              <a:defRPr sz="1706">
                <a:solidFill>
                  <a:schemeClr val="tx1">
                    <a:tint val="75000"/>
                  </a:schemeClr>
                </a:solidFill>
              </a:defRPr>
            </a:lvl1pPr>
          </a:lstStyle>
          <a:p>
            <a:fld id="{67F5D903-67C4-FC47-9BA0-CE44216C9CE5}" type="datetimeFigureOut">
              <a:rPr kumimoji="1" lang="zh-CN" altLang="en-US" smtClean="0"/>
              <a:t>2019/11/4</a:t>
            </a:fld>
            <a:endParaRPr kumimoji="1" lang="zh-CN" altLang="en-US"/>
          </a:p>
        </p:txBody>
      </p:sp>
      <p:sp>
        <p:nvSpPr>
          <p:cNvPr id="5" name="Footer Placeholder 4"/>
          <p:cNvSpPr>
            <a:spLocks noGrp="1"/>
          </p:cNvSpPr>
          <p:nvPr>
            <p:ph type="ftr" sz="quarter" idx="3"/>
          </p:nvPr>
        </p:nvSpPr>
        <p:spPr>
          <a:xfrm>
            <a:off x="6462286" y="9038672"/>
            <a:ext cx="6584216" cy="519204"/>
          </a:xfrm>
          <a:prstGeom prst="rect">
            <a:avLst/>
          </a:prstGeom>
        </p:spPr>
        <p:txBody>
          <a:bodyPr vert="horz" lIns="91440" tIns="45720" rIns="91440" bIns="45720" rtlCol="0" anchor="ctr"/>
          <a:lstStyle>
            <a:lvl1pPr algn="ctr">
              <a:defRPr sz="1706">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13778082" y="9038672"/>
            <a:ext cx="4389477" cy="519204"/>
          </a:xfrm>
          <a:prstGeom prst="rect">
            <a:avLst/>
          </a:prstGeom>
        </p:spPr>
        <p:txBody>
          <a:bodyPr vert="horz" lIns="91440" tIns="45720" rIns="91440" bIns="45720" rtlCol="0" anchor="ctr"/>
          <a:lstStyle>
            <a:lvl1pPr algn="r">
              <a:defRPr sz="1706">
                <a:solidFill>
                  <a:schemeClr val="tx1">
                    <a:tint val="75000"/>
                  </a:schemeClr>
                </a:solidFill>
              </a:defRPr>
            </a:lvl1pPr>
          </a:lstStyle>
          <a:p>
            <a:fld id="{6BD7ACE6-7952-664E-98DF-0A2D61655805}" type="slidenum">
              <a:rPr kumimoji="1" lang="zh-CN" altLang="en-US" smtClean="0"/>
              <a:t>‹#›</a:t>
            </a:fld>
            <a:endParaRPr kumimoji="1" lang="zh-CN" altLang="en-US"/>
          </a:p>
        </p:txBody>
      </p:sp>
    </p:spTree>
    <p:extLst>
      <p:ext uri="{BB962C8B-B14F-4D97-AF65-F5344CB8AC3E}">
        <p14:creationId xmlns:p14="http://schemas.microsoft.com/office/powerpoint/2010/main" val="3094666013"/>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10" r:id="rId14"/>
  </p:sldLayoutIdLst>
  <p:txStyles>
    <p:title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p:titleStyle>
    <p:bodyStyle>
      <a:lvl1pPr marL="325069" indent="-325069" algn="l" defTabSz="1300277"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208" indent="-325069" algn="l" defTabSz="1300277"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346" indent="-325069" algn="l" defTabSz="1300277"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484"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5623"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25.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7" Type="http://schemas.microsoft.com/office/2007/relationships/hdphoto" Target="../media/hdphoto3.wdp"/><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42.png"/><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1701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C995CE-2F4E-2147-AE28-414DCC6A03C3}"/>
              </a:ext>
            </a:extLst>
          </p:cNvPr>
          <p:cNvSpPr txBox="1"/>
          <p:nvPr/>
        </p:nvSpPr>
        <p:spPr>
          <a:xfrm>
            <a:off x="759792" y="4341468"/>
            <a:ext cx="17989205" cy="2492990"/>
          </a:xfrm>
          <a:prstGeom prst="rect">
            <a:avLst/>
          </a:prstGeom>
          <a:noFill/>
        </p:spPr>
        <p:txBody>
          <a:bodyPr wrap="square" rtlCol="0">
            <a:spAutoFit/>
          </a:bodyPr>
          <a:lstStyle/>
          <a:p>
            <a:pPr algn="ctr" defTabSz="1326253">
              <a:lnSpc>
                <a:spcPct val="150000"/>
              </a:lnSpc>
              <a:defRPr/>
            </a:pPr>
            <a:r>
              <a:rPr kumimoji="1" lang="en-US" altLang="zh-CN" sz="60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6000" dirty="0">
                <a:solidFill>
                  <a:schemeClr val="bg1">
                    <a:lumMod val="95000"/>
                  </a:schemeClr>
                </a:solidFill>
                <a:latin typeface="Microsoft YaHei" panose="020B0503020204020204" pitchFamily="34" charset="-122"/>
                <a:ea typeface="Microsoft YaHei" panose="020B0503020204020204" pitchFamily="34" charset="-122"/>
              </a:rPr>
              <a:t>服务底层架构剖析</a:t>
            </a:r>
            <a:endParaRPr kumimoji="1" lang="en-US" altLang="zh-CN" sz="6000" dirty="0">
              <a:solidFill>
                <a:schemeClr val="bg1">
                  <a:lumMod val="95000"/>
                </a:schemeClr>
              </a:solidFill>
              <a:latin typeface="Microsoft YaHei" panose="020B0503020204020204" pitchFamily="34" charset="-122"/>
              <a:ea typeface="Microsoft YaHei" panose="020B0503020204020204" pitchFamily="34" charset="-122"/>
            </a:endParaRPr>
          </a:p>
          <a:p>
            <a:pPr algn="ctr" defTabSz="1326253">
              <a:lnSpc>
                <a:spcPct val="150000"/>
              </a:lnSpc>
              <a:defRPr/>
            </a:pPr>
            <a:r>
              <a:rPr kumimoji="1" lang="en-US" altLang="zh-CN" sz="4400" dirty="0">
                <a:solidFill>
                  <a:schemeClr val="bg1">
                    <a:lumMod val="95000"/>
                  </a:schemeClr>
                </a:solidFill>
                <a:latin typeface="楷体" panose="02010609060101010101" pitchFamily="49" charset="-122"/>
                <a:ea typeface="楷体" panose="02010609060101010101" pitchFamily="49" charset="-122"/>
              </a:rPr>
              <a:t>(</a:t>
            </a:r>
            <a:r>
              <a:rPr kumimoji="1" lang="zh-CN" altLang="en-US" sz="4400" dirty="0">
                <a:solidFill>
                  <a:schemeClr val="bg1">
                    <a:lumMod val="95000"/>
                  </a:schemeClr>
                </a:solidFill>
                <a:latin typeface="楷体" panose="02010609060101010101" pitchFamily="49" charset="-122"/>
                <a:ea typeface="楷体" panose="02010609060101010101" pitchFamily="49" charset="-122"/>
              </a:rPr>
              <a:t>从安全攻防的角度</a:t>
            </a:r>
            <a:r>
              <a:rPr kumimoji="1" lang="en-US" altLang="zh-CN" sz="4400" dirty="0">
                <a:solidFill>
                  <a:schemeClr val="bg1">
                    <a:lumMod val="95000"/>
                  </a:schemeClr>
                </a:solidFill>
                <a:latin typeface="楷体" panose="02010609060101010101" pitchFamily="49" charset="-122"/>
                <a:ea typeface="楷体" panose="02010609060101010101" pitchFamily="49" charset="-122"/>
              </a:rPr>
              <a:t>)</a:t>
            </a:r>
          </a:p>
        </p:txBody>
      </p:sp>
      <p:sp>
        <p:nvSpPr>
          <p:cNvPr id="8" name="文本框 4">
            <a:extLst>
              <a:ext uri="{FF2B5EF4-FFF2-40B4-BE49-F238E27FC236}">
                <a16:creationId xmlns:a16="http://schemas.microsoft.com/office/drawing/2014/main" id="{A1AFEE3C-8A3A-0B44-80AB-8F02701F6385}"/>
              </a:ext>
            </a:extLst>
          </p:cNvPr>
          <p:cNvSpPr txBox="1"/>
          <p:nvPr/>
        </p:nvSpPr>
        <p:spPr>
          <a:xfrm>
            <a:off x="528145" y="297217"/>
            <a:ext cx="224147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第二部分</a:t>
            </a:r>
          </a:p>
        </p:txBody>
      </p:sp>
    </p:spTree>
    <p:extLst>
      <p:ext uri="{BB962C8B-B14F-4D97-AF65-F5344CB8AC3E}">
        <p14:creationId xmlns:p14="http://schemas.microsoft.com/office/powerpoint/2010/main" val="751564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5913881" cy="830997"/>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smtClean="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服务底层架构剖析</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a:p>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A6503EAB-0E68-4E1A-BFA8-CE232CD330FC}"/>
              </a:ext>
            </a:extLst>
          </p:cNvPr>
          <p:cNvSpPr txBox="1"/>
          <p:nvPr/>
        </p:nvSpPr>
        <p:spPr>
          <a:xfrm>
            <a:off x="2548517" y="2571750"/>
            <a:ext cx="6845837" cy="4939814"/>
          </a:xfrm>
          <a:prstGeom prst="rect">
            <a:avLst/>
          </a:prstGeom>
          <a:noFill/>
        </p:spPr>
        <p:txBody>
          <a:bodyPr wrap="square" rtlCol="0">
            <a:spAutoFit/>
          </a:bodyPr>
          <a:lstStyle/>
          <a:p>
            <a:pPr>
              <a:lnSpc>
                <a:spcPct val="150000"/>
              </a:lnSpc>
            </a:pPr>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基于</a:t>
            </a:r>
            <a:r>
              <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封装的执行环境</a:t>
            </a:r>
            <a:endPar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smtClean="0">
                <a:solidFill>
                  <a:schemeClr val="bg1">
                    <a:lumMod val="95000"/>
                  </a:schemeClr>
                </a:solidFill>
                <a:latin typeface="微软雅黑" panose="020B0503020204020204" pitchFamily="34" charset="-122"/>
                <a:ea typeface="微软雅黑" panose="020B0503020204020204" pitchFamily="34" charset="-122"/>
              </a:rPr>
              <a:t>产品 </a:t>
            </a:r>
            <a:r>
              <a:rPr kumimoji="1" lang="en-US" altLang="zh-CN" sz="2400" dirty="0" smtClean="0">
                <a:solidFill>
                  <a:schemeClr val="bg1">
                    <a:lumMod val="95000"/>
                  </a:schemeClr>
                </a:solidFill>
                <a:latin typeface="微软雅黑" panose="020B0503020204020204" pitchFamily="34" charset="-122"/>
                <a:ea typeface="微软雅黑" panose="020B0503020204020204" pitchFamily="34" charset="-122"/>
              </a:rPr>
              <a:t>/ </a:t>
            </a:r>
            <a:r>
              <a:rPr kumimoji="1" lang="zh-CN" altLang="en-US" sz="2400" dirty="0" smtClean="0">
                <a:solidFill>
                  <a:schemeClr val="bg1">
                    <a:lumMod val="95000"/>
                  </a:schemeClr>
                </a:solidFill>
                <a:latin typeface="微软雅黑" panose="020B0503020204020204" pitchFamily="34" charset="-122"/>
                <a:ea typeface="微软雅黑" panose="020B0503020204020204" pitchFamily="34" charset="-122"/>
              </a:rPr>
              <a:t>技术</a:t>
            </a:r>
            <a:r>
              <a:rPr kumimoji="1" lang="zh-CN" altLang="en-US" sz="2400" dirty="0">
                <a:solidFill>
                  <a:schemeClr val="bg1">
                    <a:lumMod val="95000"/>
                  </a:schemeClr>
                </a:solidFill>
                <a:latin typeface="微软雅黑" panose="020B0503020204020204" pitchFamily="34" charset="-122"/>
                <a:ea typeface="微软雅黑" panose="020B0503020204020204" pitchFamily="34" charset="-122"/>
              </a:rPr>
              <a:t>文档可查；</a:t>
            </a:r>
            <a:endParaRPr kumimoji="1"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sz="2400" dirty="0">
                <a:solidFill>
                  <a:schemeClr val="bg1">
                    <a:lumMod val="95000"/>
                  </a:schemeClr>
                </a:solidFill>
                <a:latin typeface="微软雅黑" panose="020B0503020204020204" pitchFamily="34" charset="-122"/>
                <a:ea typeface="微软雅黑" panose="020B0503020204020204" pitchFamily="34" charset="-122"/>
              </a:rPr>
              <a:t>可利用云函数进行感知。</a:t>
            </a:r>
            <a:endParaRPr kumimoji="1"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kumimoji="1" lang="en-US" altLang="zh-CN" sz="3000" dirty="0">
              <a:solidFill>
                <a:prstClr val="white">
                  <a:lumMod val="95000"/>
                </a:prstClr>
              </a:solidFill>
              <a:latin typeface="Microsoft YaHei" panose="020B0503020204020204" pitchFamily="34" charset="-122"/>
              <a:ea typeface="Microsoft YaHei" panose="020B0503020204020204" pitchFamily="34" charset="-122"/>
            </a:endParaRPr>
          </a:p>
          <a:p>
            <a:pPr lvl="0">
              <a:lnSpc>
                <a:spcPct val="150000"/>
              </a:lnSpc>
            </a:pPr>
            <a:r>
              <a:rPr kumimoji="1" lang="en-US" altLang="zh-CN" sz="3000" dirty="0">
                <a:solidFill>
                  <a:prstClr val="white">
                    <a:lumMod val="95000"/>
                  </a:prstClr>
                </a:solidFill>
                <a:latin typeface="Microsoft YaHei" panose="020B0503020204020204" pitchFamily="34" charset="-122"/>
                <a:ea typeface="Microsoft YaHei" panose="020B0503020204020204" pitchFamily="34" charset="-122"/>
              </a:rPr>
              <a:t>Docker</a:t>
            </a:r>
            <a:r>
              <a:rPr kumimoji="1" lang="zh-CN" altLang="en-US" sz="3000" dirty="0">
                <a:solidFill>
                  <a:prstClr val="white">
                    <a:lumMod val="95000"/>
                  </a:prstClr>
                </a:solidFill>
                <a:latin typeface="Microsoft YaHei" panose="020B0503020204020204" pitchFamily="34" charset="-122"/>
                <a:ea typeface="Microsoft YaHei" panose="020B0503020204020204" pitchFamily="34" charset="-122"/>
              </a:rPr>
              <a:t>执行环境初步探测</a:t>
            </a:r>
            <a:endParaRPr kumimoji="1" lang="en-US" altLang="zh-CN" sz="3000" dirty="0">
              <a:solidFill>
                <a:prstClr val="white">
                  <a:lumMod val="95000"/>
                </a:prstClr>
              </a:solidFill>
              <a:latin typeface="Microsoft YaHei" panose="020B0503020204020204" pitchFamily="34" charset="-122"/>
              <a:ea typeface="Microsoft YaHei" panose="020B0503020204020204" pitchFamily="34" charset="-122"/>
            </a:endParaRPr>
          </a:p>
          <a:p>
            <a:pPr marL="342900" lvl="0" indent="-342900">
              <a:lnSpc>
                <a:spcPct val="150000"/>
              </a:lnSpc>
              <a:buFont typeface="Arial" panose="020B0604020202020204" pitchFamily="34" charset="0"/>
              <a:buChar char="•"/>
            </a:pPr>
            <a:r>
              <a:rPr kumimoji="1" lang="zh-CN" altLang="en-US" sz="2400" dirty="0">
                <a:solidFill>
                  <a:schemeClr val="bg1">
                    <a:lumMod val="95000"/>
                  </a:schemeClr>
                </a:solidFill>
                <a:latin typeface="微软雅黑" panose="020B0503020204020204" pitchFamily="34" charset="-122"/>
                <a:ea typeface="微软雅黑" panose="020B0503020204020204" pitchFamily="34" charset="-122"/>
              </a:rPr>
              <a:t>查看文件：</a:t>
            </a:r>
            <a:r>
              <a:rPr kumimoji="1" lang="en-US" altLang="zh-CN" sz="2400" i="1" dirty="0">
                <a:solidFill>
                  <a:schemeClr val="bg1">
                    <a:lumMod val="95000"/>
                  </a:schemeClr>
                </a:solidFill>
                <a:latin typeface="微软雅黑" panose="020B0503020204020204" pitchFamily="34" charset="-122"/>
                <a:ea typeface="微软雅黑" panose="020B0503020204020204" pitchFamily="34" charset="-122"/>
              </a:rPr>
              <a:t>ls –l /.</a:t>
            </a:r>
            <a:r>
              <a:rPr kumimoji="1" lang="en-US" altLang="zh-CN" sz="2400" i="1" dirty="0" err="1">
                <a:solidFill>
                  <a:schemeClr val="bg1">
                    <a:lumMod val="95000"/>
                  </a:schemeClr>
                </a:solidFill>
                <a:latin typeface="微软雅黑" panose="020B0503020204020204" pitchFamily="34" charset="-122"/>
                <a:ea typeface="微软雅黑" panose="020B0503020204020204" pitchFamily="34" charset="-122"/>
              </a:rPr>
              <a:t>dockerenv</a:t>
            </a:r>
            <a:endParaRPr kumimoji="1" lang="en-US" altLang="zh-CN" sz="2400" i="1" dirty="0">
              <a:solidFill>
                <a:schemeClr val="bg1">
                  <a:lumMod val="95000"/>
                </a:schemeClr>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kumimoji="1" lang="en-US" altLang="zh-CN" sz="2400" dirty="0">
                <a:solidFill>
                  <a:schemeClr val="bg1">
                    <a:lumMod val="95000"/>
                  </a:schemeClr>
                </a:solidFill>
                <a:latin typeface="微软雅黑" panose="020B0503020204020204" pitchFamily="34" charset="-122"/>
                <a:ea typeface="微软雅黑" panose="020B0503020204020204" pitchFamily="34" charset="-122"/>
              </a:rPr>
              <a:t>PID</a:t>
            </a:r>
            <a:r>
              <a:rPr kumimoji="1" lang="zh-CN" altLang="en-US" sz="2400" dirty="0">
                <a:solidFill>
                  <a:schemeClr val="bg1">
                    <a:lumMod val="95000"/>
                  </a:schemeClr>
                </a:solidFill>
                <a:latin typeface="微软雅黑" panose="020B0503020204020204" pitchFamily="34" charset="-122"/>
                <a:ea typeface="微软雅黑" panose="020B0503020204020204" pitchFamily="34" charset="-122"/>
              </a:rPr>
              <a:t>为</a:t>
            </a:r>
            <a:r>
              <a:rPr kumimoji="1" lang="en-US" altLang="zh-CN" sz="2400" dirty="0">
                <a:solidFill>
                  <a:schemeClr val="bg1">
                    <a:lumMod val="95000"/>
                  </a:schemeClr>
                </a:solidFill>
                <a:latin typeface="微软雅黑" panose="020B0503020204020204" pitchFamily="34" charset="-122"/>
                <a:ea typeface="微软雅黑" panose="020B0503020204020204" pitchFamily="34" charset="-122"/>
              </a:rPr>
              <a:t>1</a:t>
            </a:r>
            <a:r>
              <a:rPr kumimoji="1" lang="zh-CN" altLang="en-US" sz="2400" dirty="0">
                <a:solidFill>
                  <a:schemeClr val="bg1">
                    <a:lumMod val="95000"/>
                  </a:schemeClr>
                </a:solidFill>
                <a:latin typeface="微软雅黑" panose="020B0503020204020204" pitchFamily="34" charset="-122"/>
                <a:ea typeface="微软雅黑" panose="020B0503020204020204" pitchFamily="34" charset="-122"/>
              </a:rPr>
              <a:t>的进程： </a:t>
            </a:r>
            <a:r>
              <a:rPr kumimoji="1" lang="en-US" altLang="zh-CN" sz="2400" i="1" dirty="0" err="1">
                <a:solidFill>
                  <a:schemeClr val="bg1">
                    <a:lumMod val="95000"/>
                  </a:schemeClr>
                </a:solidFill>
                <a:latin typeface="微软雅黑" panose="020B0503020204020204" pitchFamily="34" charset="-122"/>
                <a:ea typeface="微软雅黑" panose="020B0503020204020204" pitchFamily="34" charset="-122"/>
              </a:rPr>
              <a:t>ps</a:t>
            </a:r>
            <a:r>
              <a:rPr kumimoji="1" lang="en-US" altLang="zh-CN" sz="2400" i="1" dirty="0">
                <a:solidFill>
                  <a:schemeClr val="bg1">
                    <a:lumMod val="95000"/>
                  </a:schemeClr>
                </a:solidFill>
                <a:latin typeface="微软雅黑" panose="020B0503020204020204" pitchFamily="34" charset="-122"/>
                <a:ea typeface="微软雅黑" panose="020B0503020204020204" pitchFamily="34" charset="-122"/>
              </a:rPr>
              <a:t> –</a:t>
            </a:r>
            <a:r>
              <a:rPr kumimoji="1" lang="en-US" altLang="zh-CN" sz="2400" i="1" dirty="0" err="1">
                <a:solidFill>
                  <a:schemeClr val="bg1">
                    <a:lumMod val="95000"/>
                  </a:schemeClr>
                </a:solidFill>
                <a:latin typeface="微软雅黑" panose="020B0503020204020204" pitchFamily="34" charset="-122"/>
                <a:ea typeface="微软雅黑" panose="020B0503020204020204" pitchFamily="34" charset="-122"/>
              </a:rPr>
              <a:t>ef</a:t>
            </a:r>
            <a:r>
              <a:rPr kumimoji="1" lang="en-US" altLang="zh-CN" sz="2400" i="1" dirty="0">
                <a:solidFill>
                  <a:schemeClr val="bg1">
                    <a:lumMod val="95000"/>
                  </a:schemeClr>
                </a:solidFill>
                <a:latin typeface="微软雅黑" panose="020B0503020204020204" pitchFamily="34" charset="-122"/>
                <a:ea typeface="微软雅黑" panose="020B0503020204020204" pitchFamily="34" charset="-122"/>
              </a:rPr>
              <a:t> </a:t>
            </a:r>
          </a:p>
          <a:p>
            <a:pPr marL="342900" lvl="0" indent="-342900">
              <a:lnSpc>
                <a:spcPct val="150000"/>
              </a:lnSpc>
              <a:buFont typeface="Arial" panose="020B0604020202020204" pitchFamily="34" charset="0"/>
              <a:buChar char="•"/>
            </a:pPr>
            <a:r>
              <a:rPr kumimoji="1" lang="en-US" altLang="zh-CN" sz="2400" dirty="0">
                <a:solidFill>
                  <a:schemeClr val="bg1">
                    <a:lumMod val="95000"/>
                  </a:schemeClr>
                </a:solidFill>
                <a:latin typeface="微软雅黑" panose="020B0503020204020204" pitchFamily="34" charset="-122"/>
                <a:ea typeface="微软雅黑" panose="020B0503020204020204" pitchFamily="34" charset="-122"/>
              </a:rPr>
              <a:t>……</a:t>
            </a:r>
          </a:p>
        </p:txBody>
      </p:sp>
      <p:grpSp>
        <p:nvGrpSpPr>
          <p:cNvPr id="2" name="组合 1">
            <a:extLst>
              <a:ext uri="{FF2B5EF4-FFF2-40B4-BE49-F238E27FC236}">
                <a16:creationId xmlns:a16="http://schemas.microsoft.com/office/drawing/2014/main" id="{15C0A12C-EE59-4419-AAC9-239F7821A717}"/>
              </a:ext>
            </a:extLst>
          </p:cNvPr>
          <p:cNvGrpSpPr/>
          <p:nvPr/>
        </p:nvGrpSpPr>
        <p:grpSpPr>
          <a:xfrm>
            <a:off x="8602266" y="2571750"/>
            <a:ext cx="10544310" cy="5470212"/>
            <a:chOff x="8442677" y="3107819"/>
            <a:chExt cx="10544310" cy="5470212"/>
          </a:xfrm>
        </p:grpSpPr>
        <p:grpSp>
          <p:nvGrpSpPr>
            <p:cNvPr id="19" name="组合 18">
              <a:extLst>
                <a:ext uri="{FF2B5EF4-FFF2-40B4-BE49-F238E27FC236}">
                  <a16:creationId xmlns:a16="http://schemas.microsoft.com/office/drawing/2014/main" id="{03DBEAAE-2889-4D13-ABCD-81B9BBDEF6D8}"/>
                </a:ext>
              </a:extLst>
            </p:cNvPr>
            <p:cNvGrpSpPr/>
            <p:nvPr/>
          </p:nvGrpSpPr>
          <p:grpSpPr>
            <a:xfrm>
              <a:off x="8442678" y="3107819"/>
              <a:ext cx="10544309" cy="5008547"/>
              <a:chOff x="8442678" y="3107819"/>
              <a:chExt cx="10544309" cy="5008547"/>
            </a:xfrm>
          </p:grpSpPr>
          <p:pic>
            <p:nvPicPr>
              <p:cNvPr id="3" name="图片 2">
                <a:extLst>
                  <a:ext uri="{FF2B5EF4-FFF2-40B4-BE49-F238E27FC236}">
                    <a16:creationId xmlns:a16="http://schemas.microsoft.com/office/drawing/2014/main" id="{47BBC205-06E7-42D3-A72E-86F541F4E57F}"/>
                  </a:ext>
                </a:extLst>
              </p:cNvPr>
              <p:cNvPicPr>
                <a:picLocks noChangeAspect="1"/>
              </p:cNvPicPr>
              <p:nvPr/>
            </p:nvPicPr>
            <p:blipFill>
              <a:blip r:embed="rId3"/>
              <a:stretch>
                <a:fillRect/>
              </a:stretch>
            </p:blipFill>
            <p:spPr>
              <a:xfrm>
                <a:off x="8442678" y="3107819"/>
                <a:ext cx="10544309" cy="5008547"/>
              </a:xfrm>
              <a:prstGeom prst="rect">
                <a:avLst/>
              </a:prstGeom>
            </p:spPr>
          </p:pic>
          <p:sp>
            <p:nvSpPr>
              <p:cNvPr id="4" name="矩形 3">
                <a:extLst>
                  <a:ext uri="{FF2B5EF4-FFF2-40B4-BE49-F238E27FC236}">
                    <a16:creationId xmlns:a16="http://schemas.microsoft.com/office/drawing/2014/main" id="{B25BAA88-6917-4D84-8A04-CBDD99D0C317}"/>
                  </a:ext>
                </a:extLst>
              </p:cNvPr>
              <p:cNvSpPr/>
              <p:nvPr/>
            </p:nvSpPr>
            <p:spPr>
              <a:xfrm>
                <a:off x="8442678" y="6892231"/>
                <a:ext cx="4120028" cy="432048"/>
              </a:xfrm>
              <a:prstGeom prst="rect">
                <a:avLst/>
              </a:prstGeom>
              <a:noFill/>
              <a:ln w="38100">
                <a:solidFill>
                  <a:srgbClr val="F7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1CAB832-B374-4397-AA28-CD614F646FB6}"/>
                  </a:ext>
                </a:extLst>
              </p:cNvPr>
              <p:cNvSpPr/>
              <p:nvPr/>
            </p:nvSpPr>
            <p:spPr>
              <a:xfrm>
                <a:off x="8442678" y="4421303"/>
                <a:ext cx="7720428" cy="432048"/>
              </a:xfrm>
              <a:prstGeom prst="rect">
                <a:avLst/>
              </a:prstGeom>
              <a:noFill/>
              <a:ln w="38100">
                <a:solidFill>
                  <a:srgbClr val="F7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8C49BFA1-CA32-46B1-A82F-5D53214452D8}"/>
                </a:ext>
              </a:extLst>
            </p:cNvPr>
            <p:cNvSpPr txBox="1"/>
            <p:nvPr/>
          </p:nvSpPr>
          <p:spPr>
            <a:xfrm>
              <a:off x="8442677" y="8116366"/>
              <a:ext cx="10544309" cy="461665"/>
            </a:xfrm>
            <a:prstGeom prst="rect">
              <a:avLst/>
            </a:prstGeom>
            <a:solidFill>
              <a:srgbClr val="AC30B0"/>
            </a:solidFill>
          </p:spPr>
          <p:txBody>
            <a:bodyPr wrap="square" rtlCol="0">
              <a:spAutoFit/>
            </a:bodyPr>
            <a:lstStyle/>
            <a:p>
              <a:pPr algn="ct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利用</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Python</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编写的云函数开展测试</a:t>
              </a:r>
            </a:p>
          </p:txBody>
        </p:sp>
      </p:grpSp>
    </p:spTree>
    <p:extLst>
      <p:ext uri="{BB962C8B-B14F-4D97-AF65-F5344CB8AC3E}">
        <p14:creationId xmlns:p14="http://schemas.microsoft.com/office/powerpoint/2010/main" val="2714837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5913881" cy="830997"/>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smtClean="0">
                <a:solidFill>
                  <a:schemeClr val="bg1"/>
                </a:solidFill>
                <a:latin typeface="Microsoft YaHei" panose="020B0503020204020204" pitchFamily="34" charset="-122"/>
                <a:ea typeface="Microsoft YaHei" panose="020B0503020204020204" pitchFamily="34" charset="-122"/>
              </a:rPr>
              <a:t> </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服务底层架构剖析</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a:p>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A6503EAB-0E68-4E1A-BFA8-CE232CD330FC}"/>
              </a:ext>
            </a:extLst>
          </p:cNvPr>
          <p:cNvSpPr txBox="1"/>
          <p:nvPr/>
        </p:nvSpPr>
        <p:spPr>
          <a:xfrm>
            <a:off x="2548517" y="2571750"/>
            <a:ext cx="6845837" cy="6463308"/>
          </a:xfrm>
          <a:prstGeom prst="rect">
            <a:avLst/>
          </a:prstGeom>
          <a:noFill/>
        </p:spPr>
        <p:txBody>
          <a:bodyPr wrap="square" rtlCol="0">
            <a:spAutoFit/>
          </a:bodyPr>
          <a:lstStyle/>
          <a:p>
            <a:pPr>
              <a:lnSpc>
                <a:spcPct val="150000"/>
              </a:lnSpc>
            </a:pPr>
            <a:r>
              <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技术</a:t>
            </a:r>
            <a:endPar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endParaRPr>
          </a:p>
          <a:p>
            <a:pPr marL="342900" lvl="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共享底层操作系统的进程间隔离技术</a:t>
            </a:r>
          </a:p>
          <a:p>
            <a:pPr marL="342900" lvl="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底层技术：</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800100" lvl="0" indent="-438150">
              <a:lnSpc>
                <a:spcPct val="150000"/>
              </a:lnSpc>
              <a:buFont typeface="Wingdings" panose="05000000000000000000" pitchFamily="2" charset="2"/>
              <a:buChar char="ü"/>
            </a:pPr>
            <a:r>
              <a:rPr kumimoji="1" lang="en-US" altLang="zh-CN" sz="2400" dirty="0">
                <a:solidFill>
                  <a:prstClr val="white">
                    <a:lumMod val="95000"/>
                  </a:prstClr>
                </a:solidFill>
                <a:latin typeface="楷体" panose="02010609060101010101" pitchFamily="49" charset="-122"/>
                <a:ea typeface="楷体" panose="02010609060101010101" pitchFamily="49" charset="-122"/>
              </a:rPr>
              <a:t>Namespace</a:t>
            </a:r>
            <a:r>
              <a:rPr kumimoji="1" lang="zh-CN" altLang="en-US" sz="2400" dirty="0">
                <a:solidFill>
                  <a:prstClr val="white">
                    <a:lumMod val="95000"/>
                  </a:prstClr>
                </a:solidFill>
                <a:latin typeface="楷体" panose="02010609060101010101" pitchFamily="49" charset="-122"/>
                <a:ea typeface="楷体" panose="02010609060101010101" pitchFamily="49" charset="-122"/>
              </a:rPr>
              <a:t>（命名空间）</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800100" lvl="0" indent="-438150">
              <a:lnSpc>
                <a:spcPct val="150000"/>
              </a:lnSpc>
              <a:buFont typeface="Wingdings" panose="05000000000000000000" pitchFamily="2" charset="2"/>
              <a:buChar char="ü"/>
            </a:pPr>
            <a:r>
              <a:rPr kumimoji="1" lang="en-US" altLang="zh-CN" sz="2400" dirty="0" err="1">
                <a:solidFill>
                  <a:prstClr val="white">
                    <a:lumMod val="95000"/>
                  </a:prstClr>
                </a:solidFill>
                <a:latin typeface="楷体" panose="02010609060101010101" pitchFamily="49" charset="-122"/>
                <a:ea typeface="楷体" panose="02010609060101010101" pitchFamily="49" charset="-122"/>
              </a:rPr>
              <a:t>Cgroup</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800100" lvl="0" indent="-438150">
              <a:lnSpc>
                <a:spcPct val="150000"/>
              </a:lnSpc>
              <a:buFont typeface="Wingdings" panose="05000000000000000000" pitchFamily="2" charset="2"/>
              <a:buChar char="ü"/>
            </a:pPr>
            <a:r>
              <a:rPr kumimoji="1" lang="en-US" altLang="zh-CN" sz="2400" dirty="0" err="1">
                <a:solidFill>
                  <a:prstClr val="white">
                    <a:lumMod val="95000"/>
                  </a:prstClr>
                </a:solidFill>
                <a:latin typeface="楷体" panose="02010609060101010101" pitchFamily="49" charset="-122"/>
                <a:ea typeface="楷体" panose="02010609060101010101" pitchFamily="49" charset="-122"/>
              </a:rPr>
              <a:t>seccomp</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800100" lvl="0" indent="-438150">
              <a:lnSpc>
                <a:spcPct val="150000"/>
              </a:lnSpc>
              <a:buFont typeface="Wingdings" panose="05000000000000000000" pitchFamily="2" charset="2"/>
              <a:buChar char="ü"/>
            </a:pPr>
            <a:r>
              <a:rPr kumimoji="1" lang="en-US" altLang="zh-CN" sz="2400" dirty="0">
                <a:solidFill>
                  <a:prstClr val="white">
                    <a:lumMod val="95000"/>
                  </a:prstClr>
                </a:solidFill>
                <a:latin typeface="楷体" panose="02010609060101010101" pitchFamily="49" charset="-122"/>
                <a:ea typeface="楷体" panose="02010609060101010101" pitchFamily="49" charset="-122"/>
              </a:rPr>
              <a:t>……</a:t>
            </a:r>
          </a:p>
          <a:p>
            <a:pPr marL="342900" lvl="0" indent="-342900">
              <a:lnSpc>
                <a:spcPct val="150000"/>
              </a:lnSpc>
              <a:buFont typeface="Arial" panose="020B0604020202020204" pitchFamily="34" charset="0"/>
              <a:buChar char="•"/>
            </a:pP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lvl="0">
              <a:lnSpc>
                <a:spcPct val="150000"/>
              </a:lnSpc>
            </a:pPr>
            <a:r>
              <a:rPr kumimoji="1" lang="zh-CN" altLang="en-US" sz="3000" dirty="0">
                <a:solidFill>
                  <a:prstClr val="white">
                    <a:lumMod val="95000"/>
                  </a:prstClr>
                </a:solidFill>
                <a:latin typeface="Microsoft YaHei" panose="020B0503020204020204" pitchFamily="34" charset="-122"/>
                <a:ea typeface="Microsoft YaHei" panose="020B0503020204020204" pitchFamily="34" charset="-122"/>
              </a:rPr>
              <a:t>优缺点 </a:t>
            </a:r>
            <a:r>
              <a:rPr kumimoji="1" lang="en-US" altLang="zh-CN" sz="3000" dirty="0">
                <a:solidFill>
                  <a:prstClr val="white">
                    <a:lumMod val="95000"/>
                  </a:prstClr>
                </a:solidFill>
                <a:latin typeface="Microsoft YaHei" panose="020B0503020204020204" pitchFamily="34" charset="-122"/>
                <a:ea typeface="Microsoft YaHei" panose="020B0503020204020204" pitchFamily="34" charset="-122"/>
              </a:rPr>
              <a:t>(vs </a:t>
            </a:r>
            <a:r>
              <a:rPr kumimoji="1" lang="zh-CN" altLang="en-US" sz="3000" dirty="0">
                <a:solidFill>
                  <a:prstClr val="white">
                    <a:lumMod val="95000"/>
                  </a:prstClr>
                </a:solidFill>
                <a:latin typeface="Microsoft YaHei" panose="020B0503020204020204" pitchFamily="34" charset="-122"/>
                <a:ea typeface="Microsoft YaHei" panose="020B0503020204020204" pitchFamily="34" charset="-122"/>
              </a:rPr>
              <a:t>虚拟化技术</a:t>
            </a:r>
            <a:r>
              <a:rPr kumimoji="1" lang="en-US" altLang="zh-CN" sz="3000" dirty="0">
                <a:solidFill>
                  <a:prstClr val="white">
                    <a:lumMod val="95000"/>
                  </a:prstClr>
                </a:solidFill>
                <a:latin typeface="Microsoft YaHei" panose="020B0503020204020204" pitchFamily="34" charset="-122"/>
                <a:ea typeface="Microsoft YaHei" panose="020B0503020204020204" pitchFamily="34" charset="-122"/>
              </a:rPr>
              <a:t>)</a:t>
            </a:r>
          </a:p>
          <a:p>
            <a:pPr marL="342900" lvl="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优点：低成本、高效率、易部署；</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kumimoji="1" lang="zh-CN" altLang="en-US" sz="2400" dirty="0">
                <a:solidFill>
                  <a:srgbClr val="46B6F8"/>
                </a:solidFill>
                <a:latin typeface="微软雅黑" panose="020B0503020204020204" pitchFamily="34" charset="-122"/>
                <a:ea typeface="微软雅黑" panose="020B0503020204020204" pitchFamily="34" charset="-122"/>
              </a:rPr>
              <a:t>缺点：共享内核，隔离不充分。</a:t>
            </a:r>
          </a:p>
        </p:txBody>
      </p:sp>
      <p:grpSp>
        <p:nvGrpSpPr>
          <p:cNvPr id="10" name="组合 9"/>
          <p:cNvGrpSpPr/>
          <p:nvPr/>
        </p:nvGrpSpPr>
        <p:grpSpPr>
          <a:xfrm>
            <a:off x="9034314" y="2715766"/>
            <a:ext cx="9543254" cy="4032448"/>
            <a:chOff x="4753689" y="1158240"/>
            <a:chExt cx="5111889" cy="2160000"/>
          </a:xfrm>
        </p:grpSpPr>
        <p:pic>
          <p:nvPicPr>
            <p:cNvPr id="11" name="Picture 2" descr="Virtual Machine System Architecture Diagram"/>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753689" y="1158240"/>
              <a:ext cx="2403454"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ontainers System Architecture Diagram"/>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56348" y="1158240"/>
              <a:ext cx="240923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文本框 16">
            <a:extLst>
              <a:ext uri="{FF2B5EF4-FFF2-40B4-BE49-F238E27FC236}">
                <a16:creationId xmlns:a16="http://schemas.microsoft.com/office/drawing/2014/main" id="{C2F35B59-4948-4B6F-834F-3D969B2FBF01}"/>
              </a:ext>
            </a:extLst>
          </p:cNvPr>
          <p:cNvSpPr txBox="1"/>
          <p:nvPr/>
        </p:nvSpPr>
        <p:spPr>
          <a:xfrm>
            <a:off x="9753600" y="7900342"/>
            <a:ext cx="8568952" cy="581057"/>
          </a:xfrm>
          <a:prstGeom prst="rect">
            <a:avLst/>
          </a:prstGeom>
          <a:noFill/>
        </p:spPr>
        <p:txBody>
          <a:bodyPr wrap="square" rtlCol="0">
            <a:spAutoFit/>
          </a:bodyPr>
          <a:lstStyle/>
          <a:p>
            <a:pPr algn="ctr">
              <a:lnSpc>
                <a:spcPct val="150000"/>
              </a:lnSpc>
            </a:pPr>
            <a:r>
              <a:rPr kumimoji="1"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不同用户函数共享</a:t>
            </a:r>
            <a:r>
              <a:rPr kumimoji="1"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Docker</a:t>
            </a:r>
            <a:r>
              <a:rPr kumimoji="1"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宿主机，将导致安全隐患的存在。</a:t>
            </a:r>
          </a:p>
        </p:txBody>
      </p:sp>
    </p:spTree>
    <p:extLst>
      <p:ext uri="{BB962C8B-B14F-4D97-AF65-F5344CB8AC3E}">
        <p14:creationId xmlns:p14="http://schemas.microsoft.com/office/powerpoint/2010/main" val="354290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xEl>
                                              <p:pRg st="10" end="10"/>
                                            </p:txEl>
                                          </p:spTgt>
                                        </p:tgtEl>
                                      </p:cBhvr>
                                    </p:animEffect>
                                    <p:animScale>
                                      <p:cBhvr>
                                        <p:cTn id="7" dur="250" autoRev="1" fill="hold"/>
                                        <p:tgtEl>
                                          <p:spTgt spid="12">
                                            <p:txEl>
                                              <p:pRg st="10" end="10"/>
                                            </p:txEl>
                                          </p:spTgt>
                                        </p:tgtEl>
                                      </p:cBhvr>
                                      <p:by x="105000" y="105000"/>
                                    </p:animScale>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文本框 96">
            <a:extLst>
              <a:ext uri="{FF2B5EF4-FFF2-40B4-BE49-F238E27FC236}">
                <a16:creationId xmlns:a16="http://schemas.microsoft.com/office/drawing/2014/main" id="{A6503EAB-0E68-4E1A-BFA8-CE232CD330FC}"/>
              </a:ext>
            </a:extLst>
          </p:cNvPr>
          <p:cNvSpPr txBox="1"/>
          <p:nvPr/>
        </p:nvSpPr>
        <p:spPr>
          <a:xfrm>
            <a:off x="3720160" y="1995686"/>
            <a:ext cx="12066878" cy="1338828"/>
          </a:xfrm>
          <a:prstGeom prst="rect">
            <a:avLst/>
          </a:prstGeom>
          <a:noFill/>
        </p:spPr>
        <p:txBody>
          <a:bodyPr wrap="square" rtlCol="0">
            <a:spAutoFit/>
          </a:bodyPr>
          <a:lstStyle/>
          <a:p>
            <a:pPr algn="ctr">
              <a:lnSpc>
                <a:spcPct val="150000"/>
              </a:lnSpc>
            </a:pPr>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云函数后台架构</a:t>
            </a:r>
            <a:endPar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sz="2400" dirty="0">
                <a:solidFill>
                  <a:schemeClr val="bg1">
                    <a:lumMod val="95000"/>
                  </a:schemeClr>
                </a:solidFill>
                <a:latin typeface="楷体" panose="02010609060101010101" pitchFamily="49" charset="-122"/>
                <a:ea typeface="楷体" panose="02010609060101010101" pitchFamily="49" charset="-122"/>
              </a:rPr>
              <a:t>（单一宿主的视角）</a:t>
            </a:r>
          </a:p>
        </p:txBody>
      </p:sp>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5913881" cy="830997"/>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smtClean="0">
                <a:solidFill>
                  <a:schemeClr val="bg1"/>
                </a:solidFill>
                <a:latin typeface="Microsoft YaHei" panose="020B0503020204020204" pitchFamily="34" charset="-122"/>
                <a:ea typeface="Microsoft YaHei" panose="020B0503020204020204" pitchFamily="34" charset="-122"/>
              </a:rPr>
              <a:t> </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服务底层架构剖析</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a:p>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6" name="矩形 15"/>
          <p:cNvSpPr/>
          <p:nvPr/>
        </p:nvSpPr>
        <p:spPr>
          <a:xfrm>
            <a:off x="1014014" y="6031802"/>
            <a:ext cx="5112569" cy="54163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宿主设备</a:t>
            </a:r>
          </a:p>
        </p:txBody>
      </p:sp>
      <p:grpSp>
        <p:nvGrpSpPr>
          <p:cNvPr id="4" name="组合 3"/>
          <p:cNvGrpSpPr/>
          <p:nvPr/>
        </p:nvGrpSpPr>
        <p:grpSpPr>
          <a:xfrm>
            <a:off x="2713959" y="4111410"/>
            <a:ext cx="1512168" cy="1656184"/>
            <a:chOff x="4425802" y="3651870"/>
            <a:chExt cx="1512168" cy="1656184"/>
          </a:xfrm>
        </p:grpSpPr>
        <p:sp>
          <p:nvSpPr>
            <p:cNvPr id="34" name="矩形 33"/>
            <p:cNvSpPr/>
            <p:nvPr/>
          </p:nvSpPr>
          <p:spPr>
            <a:xfrm>
              <a:off x="4533186"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35" name="矩形 34"/>
            <p:cNvSpPr/>
            <p:nvPr/>
          </p:nvSpPr>
          <p:spPr>
            <a:xfrm>
              <a:off x="4685586"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36" name="矩形 35"/>
            <p:cNvSpPr/>
            <p:nvPr/>
          </p:nvSpPr>
          <p:spPr>
            <a:xfrm>
              <a:off x="4837986"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37" name="矩形 36"/>
            <p:cNvSpPr/>
            <p:nvPr/>
          </p:nvSpPr>
          <p:spPr>
            <a:xfrm>
              <a:off x="4425802"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B</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14015" y="4111410"/>
            <a:ext cx="1512168" cy="1656184"/>
            <a:chOff x="2547964" y="3651870"/>
            <a:chExt cx="1512168" cy="1656184"/>
          </a:xfrm>
        </p:grpSpPr>
        <p:sp>
          <p:nvSpPr>
            <p:cNvPr id="38" name="矩形 37"/>
            <p:cNvSpPr/>
            <p:nvPr/>
          </p:nvSpPr>
          <p:spPr>
            <a:xfrm>
              <a:off x="2655348"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39" name="矩形 38"/>
            <p:cNvSpPr/>
            <p:nvPr/>
          </p:nvSpPr>
          <p:spPr>
            <a:xfrm>
              <a:off x="2807748"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40" name="矩形 39"/>
            <p:cNvSpPr/>
            <p:nvPr/>
          </p:nvSpPr>
          <p:spPr>
            <a:xfrm>
              <a:off x="2960148"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41" name="矩形 40"/>
            <p:cNvSpPr/>
            <p:nvPr/>
          </p:nvSpPr>
          <p:spPr>
            <a:xfrm>
              <a:off x="2547964"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A</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614415" y="4116693"/>
            <a:ext cx="1512168" cy="1656184"/>
            <a:chOff x="6658050" y="3651870"/>
            <a:chExt cx="1512168" cy="1656184"/>
          </a:xfrm>
        </p:grpSpPr>
        <p:sp>
          <p:nvSpPr>
            <p:cNvPr id="42" name="矩形 41"/>
            <p:cNvSpPr/>
            <p:nvPr/>
          </p:nvSpPr>
          <p:spPr>
            <a:xfrm>
              <a:off x="6765434"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43" name="矩形 42"/>
            <p:cNvSpPr/>
            <p:nvPr/>
          </p:nvSpPr>
          <p:spPr>
            <a:xfrm>
              <a:off x="6917834"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44" name="矩形 43"/>
            <p:cNvSpPr/>
            <p:nvPr/>
          </p:nvSpPr>
          <p:spPr>
            <a:xfrm>
              <a:off x="7070234"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45" name="矩形 44"/>
            <p:cNvSpPr/>
            <p:nvPr/>
          </p:nvSpPr>
          <p:spPr>
            <a:xfrm>
              <a:off x="6658050"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X</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4242197" y="5393465"/>
            <a:ext cx="372218"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3128645" y="4847455"/>
            <a:ext cx="978482" cy="799880"/>
          </a:xfrm>
          <a:prstGeom prst="rect">
            <a:avLst/>
          </a:prstGeom>
          <a:solidFill>
            <a:srgbClr val="FF0000"/>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攻击者</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实例</a:t>
            </a:r>
          </a:p>
        </p:txBody>
      </p:sp>
      <p:sp>
        <p:nvSpPr>
          <p:cNvPr id="55" name="矩形 54"/>
          <p:cNvSpPr/>
          <p:nvPr/>
        </p:nvSpPr>
        <p:spPr>
          <a:xfrm>
            <a:off x="7162106" y="6470792"/>
            <a:ext cx="5112569" cy="54163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rPr>
              <a:t>宿主设备</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8862051" y="3939902"/>
            <a:ext cx="1512168" cy="1656184"/>
            <a:chOff x="4425802" y="3651870"/>
            <a:chExt cx="1512168" cy="1656184"/>
          </a:xfrm>
        </p:grpSpPr>
        <p:sp>
          <p:nvSpPr>
            <p:cNvPr id="57" name="矩形 56"/>
            <p:cNvSpPr/>
            <p:nvPr/>
          </p:nvSpPr>
          <p:spPr>
            <a:xfrm>
              <a:off x="4533186"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58" name="矩形 57"/>
            <p:cNvSpPr/>
            <p:nvPr/>
          </p:nvSpPr>
          <p:spPr>
            <a:xfrm>
              <a:off x="4685586"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59" name="矩形 58"/>
            <p:cNvSpPr/>
            <p:nvPr/>
          </p:nvSpPr>
          <p:spPr>
            <a:xfrm>
              <a:off x="4837986"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60" name="矩形 59"/>
            <p:cNvSpPr/>
            <p:nvPr/>
          </p:nvSpPr>
          <p:spPr>
            <a:xfrm>
              <a:off x="4425802"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B</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7162107" y="3939902"/>
            <a:ext cx="1512168" cy="1656184"/>
            <a:chOff x="2547964" y="3651870"/>
            <a:chExt cx="1512168" cy="1656184"/>
          </a:xfrm>
        </p:grpSpPr>
        <p:sp>
          <p:nvSpPr>
            <p:cNvPr id="62" name="矩形 61"/>
            <p:cNvSpPr/>
            <p:nvPr/>
          </p:nvSpPr>
          <p:spPr>
            <a:xfrm>
              <a:off x="2655348"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63" name="矩形 62"/>
            <p:cNvSpPr/>
            <p:nvPr/>
          </p:nvSpPr>
          <p:spPr>
            <a:xfrm>
              <a:off x="2807748"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64" name="矩形 63"/>
            <p:cNvSpPr/>
            <p:nvPr/>
          </p:nvSpPr>
          <p:spPr>
            <a:xfrm>
              <a:off x="2960148"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65" name="矩形 64"/>
            <p:cNvSpPr/>
            <p:nvPr/>
          </p:nvSpPr>
          <p:spPr>
            <a:xfrm>
              <a:off x="2547964"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A</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10762507" y="3945185"/>
            <a:ext cx="1512168" cy="1656184"/>
            <a:chOff x="6658050" y="3651870"/>
            <a:chExt cx="1512168" cy="1656184"/>
          </a:xfrm>
        </p:grpSpPr>
        <p:sp>
          <p:nvSpPr>
            <p:cNvPr id="67" name="矩形 66"/>
            <p:cNvSpPr/>
            <p:nvPr/>
          </p:nvSpPr>
          <p:spPr>
            <a:xfrm>
              <a:off x="6765434"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68" name="矩形 67"/>
            <p:cNvSpPr/>
            <p:nvPr/>
          </p:nvSpPr>
          <p:spPr>
            <a:xfrm>
              <a:off x="6917834"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69" name="矩形 68"/>
            <p:cNvSpPr/>
            <p:nvPr/>
          </p:nvSpPr>
          <p:spPr>
            <a:xfrm>
              <a:off x="7070234"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70" name="矩形 69"/>
            <p:cNvSpPr/>
            <p:nvPr/>
          </p:nvSpPr>
          <p:spPr>
            <a:xfrm>
              <a:off x="6658050"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X</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71" name="文本框 70"/>
          <p:cNvSpPr txBox="1"/>
          <p:nvPr/>
        </p:nvSpPr>
        <p:spPr>
          <a:xfrm>
            <a:off x="10390289" y="5851002"/>
            <a:ext cx="372218"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2" name="矩形 71"/>
          <p:cNvSpPr/>
          <p:nvPr/>
        </p:nvSpPr>
        <p:spPr>
          <a:xfrm>
            <a:off x="9276737" y="4675947"/>
            <a:ext cx="978482" cy="799880"/>
          </a:xfrm>
          <a:prstGeom prst="rect">
            <a:avLst/>
          </a:prstGeom>
          <a:solidFill>
            <a:srgbClr val="FF0000"/>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攻击者</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实例</a:t>
            </a:r>
          </a:p>
        </p:txBody>
      </p:sp>
      <p:sp>
        <p:nvSpPr>
          <p:cNvPr id="73" name="矩形 72"/>
          <p:cNvSpPr/>
          <p:nvPr/>
        </p:nvSpPr>
        <p:spPr>
          <a:xfrm>
            <a:off x="7162108" y="5768096"/>
            <a:ext cx="1512168" cy="541630"/>
          </a:xfrm>
          <a:prstGeom prst="rect">
            <a:avLst/>
          </a:prstGeom>
          <a:solidFill>
            <a:srgbClr val="01B7FF"/>
          </a:solidFill>
          <a:ln>
            <a:solidFill>
              <a:srgbClr val="01B7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VM 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4" name="矩形 73"/>
          <p:cNvSpPr/>
          <p:nvPr/>
        </p:nvSpPr>
        <p:spPr>
          <a:xfrm>
            <a:off x="8898872" y="5760225"/>
            <a:ext cx="1491417" cy="541630"/>
          </a:xfrm>
          <a:prstGeom prst="rect">
            <a:avLst/>
          </a:prstGeom>
          <a:solidFill>
            <a:srgbClr val="01B7FF"/>
          </a:solidFill>
          <a:ln>
            <a:solidFill>
              <a:srgbClr val="01B7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VM B</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5" name="矩形 74"/>
          <p:cNvSpPr/>
          <p:nvPr/>
        </p:nvSpPr>
        <p:spPr>
          <a:xfrm>
            <a:off x="10762507" y="5768096"/>
            <a:ext cx="1491417" cy="541630"/>
          </a:xfrm>
          <a:prstGeom prst="rect">
            <a:avLst/>
          </a:prstGeom>
          <a:solidFill>
            <a:srgbClr val="01B7FF"/>
          </a:solidFill>
          <a:ln>
            <a:solidFill>
              <a:srgbClr val="01B7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VM X</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6" name="矩形 75"/>
          <p:cNvSpPr/>
          <p:nvPr/>
        </p:nvSpPr>
        <p:spPr>
          <a:xfrm>
            <a:off x="13354794" y="6470792"/>
            <a:ext cx="5112569" cy="54163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rPr>
              <a:t>宿主设备</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15054739" y="3939902"/>
            <a:ext cx="1512168" cy="1656184"/>
            <a:chOff x="4425802" y="3651870"/>
            <a:chExt cx="1512168" cy="1656184"/>
          </a:xfrm>
        </p:grpSpPr>
        <p:sp>
          <p:nvSpPr>
            <p:cNvPr id="78" name="矩形 77"/>
            <p:cNvSpPr/>
            <p:nvPr/>
          </p:nvSpPr>
          <p:spPr>
            <a:xfrm>
              <a:off x="4533186"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79" name="矩形 78"/>
            <p:cNvSpPr/>
            <p:nvPr/>
          </p:nvSpPr>
          <p:spPr>
            <a:xfrm>
              <a:off x="4685586"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80" name="矩形 79"/>
            <p:cNvSpPr/>
            <p:nvPr/>
          </p:nvSpPr>
          <p:spPr>
            <a:xfrm>
              <a:off x="4837986"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81" name="矩形 80"/>
            <p:cNvSpPr/>
            <p:nvPr/>
          </p:nvSpPr>
          <p:spPr>
            <a:xfrm>
              <a:off x="4425802"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B</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13354795" y="3939902"/>
            <a:ext cx="1512168" cy="1656184"/>
            <a:chOff x="2547964" y="3651870"/>
            <a:chExt cx="1512168" cy="1656184"/>
          </a:xfrm>
        </p:grpSpPr>
        <p:sp>
          <p:nvSpPr>
            <p:cNvPr id="83" name="矩形 82"/>
            <p:cNvSpPr/>
            <p:nvPr/>
          </p:nvSpPr>
          <p:spPr>
            <a:xfrm>
              <a:off x="2655348"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84" name="矩形 83"/>
            <p:cNvSpPr/>
            <p:nvPr/>
          </p:nvSpPr>
          <p:spPr>
            <a:xfrm>
              <a:off x="2807748"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85" name="矩形 84"/>
            <p:cNvSpPr/>
            <p:nvPr/>
          </p:nvSpPr>
          <p:spPr>
            <a:xfrm>
              <a:off x="2960148"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86" name="矩形 85"/>
            <p:cNvSpPr/>
            <p:nvPr/>
          </p:nvSpPr>
          <p:spPr>
            <a:xfrm>
              <a:off x="2547964"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A</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16955195" y="3945185"/>
            <a:ext cx="1512168" cy="1656184"/>
            <a:chOff x="6658050" y="3651870"/>
            <a:chExt cx="1512168" cy="1656184"/>
          </a:xfrm>
        </p:grpSpPr>
        <p:sp>
          <p:nvSpPr>
            <p:cNvPr id="88" name="矩形 87"/>
            <p:cNvSpPr/>
            <p:nvPr/>
          </p:nvSpPr>
          <p:spPr>
            <a:xfrm>
              <a:off x="6765434"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89" name="矩形 88"/>
            <p:cNvSpPr/>
            <p:nvPr/>
          </p:nvSpPr>
          <p:spPr>
            <a:xfrm>
              <a:off x="6917834"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90" name="矩形 89"/>
            <p:cNvSpPr/>
            <p:nvPr/>
          </p:nvSpPr>
          <p:spPr>
            <a:xfrm>
              <a:off x="7070234"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91" name="矩形 90"/>
            <p:cNvSpPr/>
            <p:nvPr/>
          </p:nvSpPr>
          <p:spPr>
            <a:xfrm>
              <a:off x="6658050"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X</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92" name="文本框 91"/>
          <p:cNvSpPr txBox="1"/>
          <p:nvPr/>
        </p:nvSpPr>
        <p:spPr>
          <a:xfrm>
            <a:off x="16582977" y="5851002"/>
            <a:ext cx="372218"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3" name="矩形 92"/>
          <p:cNvSpPr/>
          <p:nvPr/>
        </p:nvSpPr>
        <p:spPr>
          <a:xfrm>
            <a:off x="15469425" y="4675947"/>
            <a:ext cx="978482" cy="799880"/>
          </a:xfrm>
          <a:prstGeom prst="rect">
            <a:avLst/>
          </a:prstGeom>
          <a:solidFill>
            <a:srgbClr val="FF0000"/>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攻击者</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实例</a:t>
            </a:r>
          </a:p>
        </p:txBody>
      </p:sp>
      <p:sp>
        <p:nvSpPr>
          <p:cNvPr id="94" name="矩形 93"/>
          <p:cNvSpPr/>
          <p:nvPr/>
        </p:nvSpPr>
        <p:spPr>
          <a:xfrm>
            <a:off x="13354796" y="5768096"/>
            <a:ext cx="1512168" cy="541630"/>
          </a:xfrm>
          <a:prstGeom prst="rect">
            <a:avLst/>
          </a:prstGeom>
          <a:solidFill>
            <a:srgbClr val="AC30AF"/>
          </a:solidFill>
          <a:ln>
            <a:solidFill>
              <a:srgbClr val="AC30A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a:solidFill>
                  <a:schemeClr val="bg1"/>
                </a:solidFill>
                <a:latin typeface="微软雅黑" panose="020B0503020204020204" pitchFamily="34" charset="-122"/>
                <a:ea typeface="微软雅黑" panose="020B0503020204020204" pitchFamily="34" charset="-122"/>
              </a:rPr>
              <a:t>MicroVM</a:t>
            </a:r>
            <a:r>
              <a:rPr lang="en-US" altLang="zh-CN" dirty="0">
                <a:solidFill>
                  <a:schemeClr val="bg1"/>
                </a:solidFill>
                <a:latin typeface="微软雅黑" panose="020B0503020204020204" pitchFamily="34" charset="-122"/>
                <a:ea typeface="微软雅黑" panose="020B0503020204020204" pitchFamily="34" charset="-122"/>
              </a:rPr>
              <a:t> 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5" name="矩形 94"/>
          <p:cNvSpPr/>
          <p:nvPr/>
        </p:nvSpPr>
        <p:spPr>
          <a:xfrm>
            <a:off x="15091560" y="5760225"/>
            <a:ext cx="1491417" cy="541630"/>
          </a:xfrm>
          <a:prstGeom prst="rect">
            <a:avLst/>
          </a:prstGeom>
          <a:solidFill>
            <a:srgbClr val="AC30AF"/>
          </a:solidFill>
          <a:ln>
            <a:solidFill>
              <a:srgbClr val="AC30A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a:solidFill>
                  <a:schemeClr val="bg1"/>
                </a:solidFill>
                <a:latin typeface="微软雅黑" panose="020B0503020204020204" pitchFamily="34" charset="-122"/>
                <a:ea typeface="微软雅黑" panose="020B0503020204020204" pitchFamily="34" charset="-122"/>
              </a:rPr>
              <a:t>MicroVM</a:t>
            </a:r>
            <a:r>
              <a:rPr lang="en-US" altLang="zh-CN" dirty="0">
                <a:solidFill>
                  <a:schemeClr val="bg1"/>
                </a:solidFill>
                <a:latin typeface="微软雅黑" panose="020B0503020204020204" pitchFamily="34" charset="-122"/>
                <a:ea typeface="微软雅黑" panose="020B0503020204020204" pitchFamily="34" charset="-122"/>
              </a:rPr>
              <a:t> B</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6" name="矩形 95"/>
          <p:cNvSpPr/>
          <p:nvPr/>
        </p:nvSpPr>
        <p:spPr>
          <a:xfrm>
            <a:off x="16955195" y="5768096"/>
            <a:ext cx="1491417" cy="541630"/>
          </a:xfrm>
          <a:prstGeom prst="rect">
            <a:avLst/>
          </a:prstGeom>
          <a:solidFill>
            <a:srgbClr val="AC30AF"/>
          </a:solidFill>
          <a:ln>
            <a:solidFill>
              <a:srgbClr val="AC30A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a:solidFill>
                  <a:schemeClr val="bg1"/>
                </a:solidFill>
                <a:latin typeface="微软雅黑" panose="020B0503020204020204" pitchFamily="34" charset="-122"/>
                <a:ea typeface="微软雅黑" panose="020B0503020204020204" pitchFamily="34" charset="-122"/>
              </a:rPr>
              <a:t>MicroVM</a:t>
            </a:r>
            <a:r>
              <a:rPr lang="en-US" altLang="zh-CN" dirty="0">
                <a:solidFill>
                  <a:schemeClr val="bg1"/>
                </a:solidFill>
                <a:latin typeface="微软雅黑" panose="020B0503020204020204" pitchFamily="34" charset="-122"/>
                <a:ea typeface="微软雅黑" panose="020B0503020204020204" pitchFamily="34" charset="-122"/>
              </a:rPr>
              <a:t> X</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8" name="文本框 97">
            <a:extLst>
              <a:ext uri="{FF2B5EF4-FFF2-40B4-BE49-F238E27FC236}">
                <a16:creationId xmlns:a16="http://schemas.microsoft.com/office/drawing/2014/main" id="{58B5918B-4DB4-459B-B0BA-2F7588550D14}"/>
              </a:ext>
            </a:extLst>
          </p:cNvPr>
          <p:cNvSpPr txBox="1"/>
          <p:nvPr/>
        </p:nvSpPr>
        <p:spPr>
          <a:xfrm>
            <a:off x="1014014" y="6987594"/>
            <a:ext cx="5112570" cy="13388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solidFill>
                  <a:schemeClr val="bg1">
                    <a:lumMod val="95000"/>
                  </a:schemeClr>
                </a:solidFill>
                <a:latin typeface="楷体" panose="02010609060101010101" pitchFamily="49" charset="-122"/>
                <a:ea typeface="楷体" panose="02010609060101010101" pitchFamily="49" charset="-122"/>
              </a:rPr>
              <a:t>优点：实现简单、计算资源利用率高；</a:t>
            </a:r>
            <a:endParaRPr kumimoji="1" lang="en-US" altLang="zh-CN" dirty="0">
              <a:solidFill>
                <a:schemeClr val="bg1">
                  <a:lumMod val="95000"/>
                </a:schemeClr>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kumimoji="1" lang="zh-CN" altLang="en-US" dirty="0">
                <a:solidFill>
                  <a:schemeClr val="bg1">
                    <a:lumMod val="95000"/>
                  </a:schemeClr>
                </a:solidFill>
                <a:latin typeface="楷体" panose="02010609060101010101" pitchFamily="49" charset="-122"/>
                <a:ea typeface="楷体" panose="02010609060101010101" pitchFamily="49" charset="-122"/>
              </a:rPr>
              <a:t>缺点：隔离不充分；</a:t>
            </a:r>
            <a:endParaRPr kumimoji="1" lang="en-US" altLang="zh-CN" dirty="0">
              <a:solidFill>
                <a:schemeClr val="bg1">
                  <a:lumMod val="95000"/>
                </a:schemeClr>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kumimoji="1" lang="zh-CN" altLang="en-US" b="1" dirty="0">
                <a:solidFill>
                  <a:srgbClr val="46B6F8"/>
                </a:solidFill>
                <a:latin typeface="楷体" panose="02010609060101010101" pitchFamily="49" charset="-122"/>
                <a:ea typeface="楷体" panose="02010609060101010101" pitchFamily="49" charset="-122"/>
              </a:rPr>
              <a:t>安全威胁：恶意攻击者直接影响其他用户。</a:t>
            </a:r>
            <a:endParaRPr kumimoji="1" lang="en-US" altLang="zh-CN" b="1" dirty="0">
              <a:solidFill>
                <a:srgbClr val="46B6F8"/>
              </a:solidFill>
              <a:latin typeface="楷体" panose="02010609060101010101" pitchFamily="49" charset="-122"/>
              <a:ea typeface="楷体" panose="02010609060101010101" pitchFamily="49" charset="-122"/>
            </a:endParaRPr>
          </a:p>
        </p:txBody>
      </p:sp>
      <p:sp>
        <p:nvSpPr>
          <p:cNvPr id="99" name="文本框 98">
            <a:extLst>
              <a:ext uri="{FF2B5EF4-FFF2-40B4-BE49-F238E27FC236}">
                <a16:creationId xmlns:a16="http://schemas.microsoft.com/office/drawing/2014/main" id="{58B5918B-4DB4-459B-B0BA-2F7588550D14}"/>
              </a:ext>
            </a:extLst>
          </p:cNvPr>
          <p:cNvSpPr txBox="1"/>
          <p:nvPr/>
        </p:nvSpPr>
        <p:spPr>
          <a:xfrm>
            <a:off x="7162105" y="7431784"/>
            <a:ext cx="5112570" cy="9233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solidFill>
                  <a:schemeClr val="bg1">
                    <a:lumMod val="95000"/>
                  </a:schemeClr>
                </a:solidFill>
                <a:latin typeface="楷体" panose="02010609060101010101" pitchFamily="49" charset="-122"/>
                <a:ea typeface="楷体" panose="02010609060101010101" pitchFamily="49" charset="-122"/>
              </a:rPr>
              <a:t>优点：实现了不同用户的有效隔离；</a:t>
            </a:r>
            <a:endParaRPr kumimoji="1" lang="en-US" altLang="zh-CN" dirty="0">
              <a:solidFill>
                <a:schemeClr val="bg1">
                  <a:lumMod val="95000"/>
                </a:schemeClr>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kumimoji="1" lang="zh-CN" altLang="en-US" dirty="0">
                <a:solidFill>
                  <a:schemeClr val="bg1">
                    <a:lumMod val="95000"/>
                  </a:schemeClr>
                </a:solidFill>
                <a:latin typeface="楷体" panose="02010609060101010101" pitchFamily="49" charset="-122"/>
                <a:ea typeface="楷体" panose="02010609060101010101" pitchFamily="49" charset="-122"/>
              </a:rPr>
              <a:t>缺点：虚拟机消耗计算资源、启动效率差。</a:t>
            </a:r>
            <a:endParaRPr kumimoji="1" lang="en-US" altLang="zh-CN" dirty="0">
              <a:solidFill>
                <a:schemeClr val="bg1">
                  <a:lumMod val="95000"/>
                </a:schemeClr>
              </a:solidFill>
              <a:latin typeface="楷体" panose="02010609060101010101" pitchFamily="49" charset="-122"/>
              <a:ea typeface="楷体" panose="02010609060101010101" pitchFamily="49" charset="-122"/>
            </a:endParaRPr>
          </a:p>
        </p:txBody>
      </p:sp>
      <p:sp>
        <p:nvSpPr>
          <p:cNvPr id="100" name="文本框 99">
            <a:extLst>
              <a:ext uri="{FF2B5EF4-FFF2-40B4-BE49-F238E27FC236}">
                <a16:creationId xmlns:a16="http://schemas.microsoft.com/office/drawing/2014/main" id="{58B5918B-4DB4-459B-B0BA-2F7588550D14}"/>
              </a:ext>
            </a:extLst>
          </p:cNvPr>
          <p:cNvSpPr txBox="1"/>
          <p:nvPr/>
        </p:nvSpPr>
        <p:spPr>
          <a:xfrm>
            <a:off x="13354792" y="7434240"/>
            <a:ext cx="5544617" cy="9233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solidFill>
                  <a:schemeClr val="bg1">
                    <a:lumMod val="95000"/>
                  </a:schemeClr>
                </a:solidFill>
                <a:latin typeface="楷体" panose="02010609060101010101" pitchFamily="49" charset="-122"/>
                <a:ea typeface="楷体" panose="02010609060101010101" pitchFamily="49" charset="-122"/>
              </a:rPr>
              <a:t>优点：用户隔离，效率提高，攻击面减少；</a:t>
            </a:r>
            <a:endParaRPr kumimoji="1" lang="en-US" altLang="zh-CN" dirty="0">
              <a:solidFill>
                <a:schemeClr val="bg1">
                  <a:lumMod val="95000"/>
                </a:schemeClr>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kumimoji="1" lang="zh-CN" altLang="en-US" dirty="0">
                <a:solidFill>
                  <a:schemeClr val="bg1">
                    <a:lumMod val="95000"/>
                  </a:schemeClr>
                </a:solidFill>
                <a:latin typeface="楷体" panose="02010609060101010101" pitchFamily="49" charset="-122"/>
                <a:ea typeface="楷体" panose="02010609060101010101" pitchFamily="49" charset="-122"/>
              </a:rPr>
              <a:t>缺点：实现复杂（定制化内核、加速启动过程）。</a:t>
            </a:r>
          </a:p>
        </p:txBody>
      </p:sp>
      <p:sp>
        <p:nvSpPr>
          <p:cNvPr id="101" name="文本框 100">
            <a:extLst>
              <a:ext uri="{FF2B5EF4-FFF2-40B4-BE49-F238E27FC236}">
                <a16:creationId xmlns:a16="http://schemas.microsoft.com/office/drawing/2014/main" id="{58B5918B-4DB4-459B-B0BA-2F7588550D14}"/>
              </a:ext>
            </a:extLst>
          </p:cNvPr>
          <p:cNvSpPr txBox="1"/>
          <p:nvPr/>
        </p:nvSpPr>
        <p:spPr>
          <a:xfrm>
            <a:off x="9681814" y="8760663"/>
            <a:ext cx="6533424" cy="44287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b="1" dirty="0">
                <a:solidFill>
                  <a:srgbClr val="46B6F8"/>
                </a:solidFill>
                <a:latin typeface="楷体" panose="02010609060101010101" pitchFamily="49" charset="-122"/>
                <a:ea typeface="楷体" panose="02010609060101010101" pitchFamily="49" charset="-122"/>
              </a:rPr>
              <a:t>安全威胁：一个恶意（被攻破的）实例只会影响同一用户。</a:t>
            </a:r>
            <a:endParaRPr kumimoji="1" lang="en-US" altLang="zh-CN" b="1" dirty="0">
              <a:solidFill>
                <a:srgbClr val="46B6F8"/>
              </a:solidFill>
              <a:latin typeface="楷体" panose="02010609060101010101" pitchFamily="49" charset="-122"/>
              <a:ea typeface="楷体" panose="02010609060101010101" pitchFamily="49" charset="-122"/>
            </a:endParaRPr>
          </a:p>
        </p:txBody>
      </p:sp>
      <p:sp>
        <p:nvSpPr>
          <p:cNvPr id="7" name="右大括号 6"/>
          <p:cNvSpPr/>
          <p:nvPr/>
        </p:nvSpPr>
        <p:spPr>
          <a:xfrm rot="5400000">
            <a:off x="12808563" y="5340650"/>
            <a:ext cx="277078" cy="6387006"/>
          </a:xfrm>
          <a:prstGeom prst="rightBrace">
            <a:avLst>
              <a:gd name="adj1" fmla="val 236512"/>
              <a:gd name="adj2" fmla="val 50119"/>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文本框 104">
            <a:extLst>
              <a:ext uri="{FF2B5EF4-FFF2-40B4-BE49-F238E27FC236}">
                <a16:creationId xmlns:a16="http://schemas.microsoft.com/office/drawing/2014/main" id="{A4623C54-EE11-4DB4-8A9D-9218352A59B6}"/>
              </a:ext>
            </a:extLst>
          </p:cNvPr>
          <p:cNvSpPr txBox="1"/>
          <p:nvPr/>
        </p:nvSpPr>
        <p:spPr>
          <a:xfrm>
            <a:off x="5211040" y="785613"/>
            <a:ext cx="9119832" cy="1200329"/>
          </a:xfrm>
          <a:prstGeom prst="rect">
            <a:avLst/>
          </a:prstGeom>
          <a:noFill/>
        </p:spPr>
        <p:txBody>
          <a:bodyPr wrap="square" rtlCol="0">
            <a:spAutoFit/>
          </a:bodyPr>
          <a:lstStyle/>
          <a:p>
            <a:pPr algn="ctr">
              <a:lnSpc>
                <a:spcPct val="150000"/>
              </a:lnSpc>
            </a:pPr>
            <a:r>
              <a:rPr kumimoji="1" lang="zh-CN" altLang="en-US" sz="2400" b="1" dirty="0">
                <a:solidFill>
                  <a:schemeClr val="bg1"/>
                </a:solidFill>
                <a:latin typeface="楷体" panose="02010609060101010101" pitchFamily="49" charset="-122"/>
                <a:ea typeface="楷体" panose="02010609060101010101" pitchFamily="49" charset="-122"/>
              </a:rPr>
              <a:t>着重讨论、分析</a:t>
            </a:r>
            <a:r>
              <a:rPr kumimoji="1" lang="en-US" altLang="zh-CN" sz="2400" b="1" dirty="0">
                <a:solidFill>
                  <a:schemeClr val="bg1"/>
                </a:solidFill>
                <a:latin typeface="楷体" panose="02010609060101010101" pitchFamily="49" charset="-122"/>
                <a:ea typeface="楷体" panose="02010609060101010101" pitchFamily="49" charset="-122"/>
              </a:rPr>
              <a:t>Docker</a:t>
            </a:r>
            <a:r>
              <a:rPr kumimoji="1" lang="zh-CN" altLang="en-US" sz="2400" b="1" dirty="0">
                <a:solidFill>
                  <a:schemeClr val="bg1"/>
                </a:solidFill>
                <a:latin typeface="楷体" panose="02010609060101010101" pitchFamily="49" charset="-122"/>
                <a:ea typeface="楷体" panose="02010609060101010101" pitchFamily="49" charset="-122"/>
              </a:rPr>
              <a:t>安全特性</a:t>
            </a:r>
            <a:endParaRPr kumimoji="1" lang="en-US" altLang="zh-CN" sz="2400" b="1" dirty="0">
              <a:solidFill>
                <a:schemeClr val="bg1"/>
              </a:solidFill>
              <a:latin typeface="楷体" panose="02010609060101010101" pitchFamily="49" charset="-122"/>
              <a:ea typeface="楷体" panose="02010609060101010101" pitchFamily="49" charset="-122"/>
            </a:endParaRPr>
          </a:p>
          <a:p>
            <a:pPr algn="ctr">
              <a:lnSpc>
                <a:spcPct val="150000"/>
              </a:lnSpc>
            </a:pPr>
            <a:r>
              <a:rPr kumimoji="1" lang="zh-CN" altLang="en-US" sz="2400" b="1" dirty="0">
                <a:solidFill>
                  <a:schemeClr val="bg1"/>
                </a:solidFill>
                <a:latin typeface="楷体" panose="02010609060101010101" pitchFamily="49" charset="-122"/>
                <a:ea typeface="楷体" panose="02010609060101010101" pitchFamily="49" charset="-122"/>
              </a:rPr>
              <a:t>对云函数服务</a:t>
            </a:r>
            <a:r>
              <a:rPr kumimoji="1" lang="zh-CN" altLang="en-US" sz="2400" b="1" dirty="0" smtClean="0">
                <a:solidFill>
                  <a:schemeClr val="bg1"/>
                </a:solidFill>
                <a:latin typeface="楷体" panose="02010609060101010101" pitchFamily="49" charset="-122"/>
                <a:ea typeface="楷体" panose="02010609060101010101" pitchFamily="49" charset="-122"/>
              </a:rPr>
              <a:t>的安全带</a:t>
            </a:r>
            <a:r>
              <a:rPr kumimoji="1" lang="zh-CN" altLang="en-US" sz="2400" b="1" dirty="0">
                <a:solidFill>
                  <a:schemeClr val="bg1"/>
                </a:solidFill>
                <a:latin typeface="楷体" panose="02010609060101010101" pitchFamily="49" charset="-122"/>
                <a:ea typeface="楷体" panose="02010609060101010101" pitchFamily="49" charset="-122"/>
              </a:rPr>
              <a:t>来的影响</a:t>
            </a:r>
            <a:endParaRPr kumimoji="1" lang="en-US" altLang="zh-CN" sz="2400" b="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018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3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2" grpId="0" animBg="1"/>
      <p:bldP spid="93" grpId="0" animBg="1"/>
      <p:bldP spid="10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C995CE-2F4E-2147-AE28-414DCC6A03C3}"/>
              </a:ext>
            </a:extLst>
          </p:cNvPr>
          <p:cNvSpPr txBox="1"/>
          <p:nvPr/>
        </p:nvSpPr>
        <p:spPr>
          <a:xfrm>
            <a:off x="759792" y="3147814"/>
            <a:ext cx="17989205" cy="1304203"/>
          </a:xfrm>
          <a:prstGeom prst="rect">
            <a:avLst/>
          </a:prstGeom>
          <a:noFill/>
        </p:spPr>
        <p:txBody>
          <a:bodyPr wrap="square" rtlCol="0">
            <a:spAutoFit/>
          </a:bodyPr>
          <a:lstStyle/>
          <a:p>
            <a:pPr algn="ctr" defTabSz="1326253">
              <a:lnSpc>
                <a:spcPct val="150000"/>
              </a:lnSpc>
              <a:defRPr/>
            </a:pPr>
            <a:r>
              <a:rPr kumimoji="1" lang="en-US" altLang="zh-CN" sz="60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6000" dirty="0">
                <a:solidFill>
                  <a:schemeClr val="bg1">
                    <a:lumMod val="95000"/>
                  </a:schemeClr>
                </a:solidFill>
                <a:latin typeface="Microsoft YaHei" panose="020B0503020204020204" pitchFamily="34" charset="-122"/>
                <a:ea typeface="Microsoft YaHei" panose="020B0503020204020204" pitchFamily="34" charset="-122"/>
              </a:rPr>
              <a:t>安全性分析</a:t>
            </a:r>
            <a:endParaRPr kumimoji="1" lang="en-US" altLang="zh-CN" sz="4400" dirty="0">
              <a:solidFill>
                <a:schemeClr val="bg1">
                  <a:lumMod val="95000"/>
                </a:schemeClr>
              </a:solidFill>
              <a:latin typeface="楷体" panose="02010609060101010101" pitchFamily="49" charset="-122"/>
              <a:ea typeface="楷体" panose="02010609060101010101" pitchFamily="49" charset="-122"/>
            </a:endParaRPr>
          </a:p>
        </p:txBody>
      </p:sp>
      <p:sp>
        <p:nvSpPr>
          <p:cNvPr id="8" name="文本框 4">
            <a:extLst>
              <a:ext uri="{FF2B5EF4-FFF2-40B4-BE49-F238E27FC236}">
                <a16:creationId xmlns:a16="http://schemas.microsoft.com/office/drawing/2014/main" id="{A1AFEE3C-8A3A-0B44-80AB-8F02701F6385}"/>
              </a:ext>
            </a:extLst>
          </p:cNvPr>
          <p:cNvSpPr txBox="1"/>
          <p:nvPr/>
        </p:nvSpPr>
        <p:spPr>
          <a:xfrm>
            <a:off x="528145" y="297217"/>
            <a:ext cx="224147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第三部分</a:t>
            </a:r>
          </a:p>
        </p:txBody>
      </p:sp>
      <p:sp>
        <p:nvSpPr>
          <p:cNvPr id="5" name="文本框 4">
            <a:extLst>
              <a:ext uri="{FF2B5EF4-FFF2-40B4-BE49-F238E27FC236}">
                <a16:creationId xmlns:a16="http://schemas.microsoft.com/office/drawing/2014/main" id="{DD410183-4757-408B-8550-57A3CC48D58B}"/>
              </a:ext>
            </a:extLst>
          </p:cNvPr>
          <p:cNvSpPr txBox="1"/>
          <p:nvPr/>
        </p:nvSpPr>
        <p:spPr>
          <a:xfrm>
            <a:off x="7341332" y="4809624"/>
            <a:ext cx="4824536" cy="2031325"/>
          </a:xfrm>
          <a:prstGeom prst="rect">
            <a:avLst/>
          </a:prstGeom>
          <a:noFill/>
        </p:spPr>
        <p:txBody>
          <a:bodyPr wrap="square" rtlCol="0">
            <a:spAutoFit/>
          </a:bodyPr>
          <a:lstStyle/>
          <a:p>
            <a:pPr lvl="1" indent="-457200" algn="ctr">
              <a:lnSpc>
                <a:spcPct val="150000"/>
              </a:lnSpc>
              <a:buFont typeface="Wingdings" panose="05000000000000000000" pitchFamily="2" charset="2"/>
              <a:buChar char="ü"/>
            </a:pPr>
            <a:r>
              <a:rPr kumimoji="1" lang="zh-CN" altLang="en-US" sz="2800" b="1" dirty="0">
                <a:solidFill>
                  <a:srgbClr val="46B6F8"/>
                </a:solidFill>
                <a:latin typeface="楷体" panose="02010609060101010101" pitchFamily="49" charset="-122"/>
                <a:ea typeface="楷体" panose="02010609060101010101" pitchFamily="49" charset="-122"/>
              </a:rPr>
              <a:t>业务逻辑</a:t>
            </a:r>
            <a:r>
              <a:rPr kumimoji="1" lang="zh-CN" altLang="en-US" sz="2800" b="1" dirty="0" smtClean="0">
                <a:solidFill>
                  <a:srgbClr val="46B6F8"/>
                </a:solidFill>
                <a:latin typeface="楷体" panose="02010609060101010101" pitchFamily="49" charset="-122"/>
                <a:ea typeface="楷体" panose="02010609060101010101" pitchFamily="49" charset="-122"/>
              </a:rPr>
              <a:t>安全</a:t>
            </a:r>
            <a:endParaRPr kumimoji="1" lang="en-US" altLang="zh-CN" sz="2800" dirty="0" smtClean="0">
              <a:solidFill>
                <a:schemeClr val="bg1">
                  <a:lumMod val="95000"/>
                </a:schemeClr>
              </a:solidFill>
              <a:latin typeface="楷体" panose="02010609060101010101" pitchFamily="49" charset="-122"/>
              <a:ea typeface="楷体" panose="02010609060101010101" pitchFamily="49" charset="-122"/>
            </a:endParaRPr>
          </a:p>
          <a:p>
            <a:pPr lvl="1" indent="-457200" algn="ctr">
              <a:lnSpc>
                <a:spcPct val="150000"/>
              </a:lnSpc>
              <a:buFont typeface="Arial" panose="020B0604020202020204" pitchFamily="34" charset="0"/>
              <a:buChar char="•"/>
            </a:pPr>
            <a:r>
              <a:rPr kumimoji="1" lang="zh-CN" altLang="en-US" sz="2800" dirty="0" smtClean="0">
                <a:solidFill>
                  <a:schemeClr val="bg1">
                    <a:lumMod val="95000"/>
                  </a:schemeClr>
                </a:solidFill>
                <a:latin typeface="楷体" panose="02010609060101010101" pitchFamily="49" charset="-122"/>
                <a:ea typeface="楷体" panose="02010609060101010101" pitchFamily="49" charset="-122"/>
              </a:rPr>
              <a:t>网络</a:t>
            </a:r>
            <a:r>
              <a:rPr kumimoji="1" lang="zh-CN" altLang="en-US" sz="2800" dirty="0">
                <a:solidFill>
                  <a:schemeClr val="bg1">
                    <a:lumMod val="95000"/>
                  </a:schemeClr>
                </a:solidFill>
                <a:latin typeface="楷体" panose="02010609060101010101" pitchFamily="49" charset="-122"/>
                <a:ea typeface="楷体" panose="02010609060101010101" pitchFamily="49" charset="-122"/>
              </a:rPr>
              <a:t>通信</a:t>
            </a:r>
            <a:r>
              <a:rPr kumimoji="1" lang="zh-CN" altLang="en-US" sz="2800" dirty="0" smtClean="0">
                <a:solidFill>
                  <a:schemeClr val="bg1">
                    <a:lumMod val="95000"/>
                  </a:schemeClr>
                </a:solidFill>
                <a:latin typeface="楷体" panose="02010609060101010101" pitchFamily="49" charset="-122"/>
                <a:ea typeface="楷体" panose="02010609060101010101" pitchFamily="49" charset="-122"/>
              </a:rPr>
              <a:t>安全</a:t>
            </a:r>
            <a:endParaRPr kumimoji="1" lang="en-US" altLang="zh-CN" sz="2800" dirty="0" smtClean="0">
              <a:solidFill>
                <a:schemeClr val="bg1">
                  <a:lumMod val="95000"/>
                </a:schemeClr>
              </a:solidFill>
              <a:latin typeface="楷体" panose="02010609060101010101" pitchFamily="49" charset="-122"/>
              <a:ea typeface="楷体" panose="02010609060101010101" pitchFamily="49" charset="-122"/>
            </a:endParaRPr>
          </a:p>
          <a:p>
            <a:pPr lvl="1" indent="-457200" algn="ctr">
              <a:lnSpc>
                <a:spcPct val="150000"/>
              </a:lnSpc>
              <a:buFont typeface="Arial" panose="020B0604020202020204" pitchFamily="34" charset="0"/>
              <a:buChar char="•"/>
            </a:pPr>
            <a:r>
              <a:rPr kumimoji="1" lang="zh-CN" altLang="en-US" sz="2800" dirty="0">
                <a:solidFill>
                  <a:schemeClr val="bg1">
                    <a:lumMod val="95000"/>
                  </a:schemeClr>
                </a:solidFill>
                <a:latin typeface="楷体" panose="02010609060101010101" pitchFamily="49" charset="-122"/>
                <a:ea typeface="楷体" panose="02010609060101010101" pitchFamily="49" charset="-122"/>
              </a:rPr>
              <a:t>宿主系统</a:t>
            </a:r>
            <a:r>
              <a:rPr kumimoji="1" lang="zh-CN" altLang="en-US" sz="2800" dirty="0" smtClean="0">
                <a:solidFill>
                  <a:schemeClr val="bg1">
                    <a:lumMod val="95000"/>
                  </a:schemeClr>
                </a:solidFill>
                <a:latin typeface="楷体" panose="02010609060101010101" pitchFamily="49" charset="-122"/>
                <a:ea typeface="楷体" panose="02010609060101010101" pitchFamily="49" charset="-122"/>
              </a:rPr>
              <a:t>安全</a:t>
            </a:r>
            <a:endParaRPr kumimoji="1" lang="zh-CN" altLang="en-US" sz="2800" dirty="0">
              <a:solidFill>
                <a:schemeClr val="bg1">
                  <a:lumMod val="95000"/>
                </a:scheme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69845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7FDD449-F986-4C1F-B712-1E390632775F}"/>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smtClean="0">
                <a:solidFill>
                  <a:schemeClr val="bg1"/>
                </a:solidFill>
                <a:latin typeface="Microsoft YaHei" panose="020B0503020204020204" pitchFamily="34" charset="-122"/>
                <a:ea typeface="Microsoft YaHei" panose="020B0503020204020204" pitchFamily="34" charset="-122"/>
              </a:rPr>
              <a:t> </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业务逻辑安全</a:t>
            </a:r>
          </a:p>
        </p:txBody>
      </p:sp>
      <p:grpSp>
        <p:nvGrpSpPr>
          <p:cNvPr id="3" name="组合 2"/>
          <p:cNvGrpSpPr/>
          <p:nvPr/>
        </p:nvGrpSpPr>
        <p:grpSpPr>
          <a:xfrm>
            <a:off x="6586042" y="6156434"/>
            <a:ext cx="6361736" cy="1743908"/>
            <a:chOff x="10382074" y="2571750"/>
            <a:chExt cx="6361736" cy="1743908"/>
          </a:xfrm>
        </p:grpSpPr>
        <p:pic>
          <p:nvPicPr>
            <p:cNvPr id="2" name="图片 1"/>
            <p:cNvPicPr>
              <a:picLocks noChangeAspect="1"/>
            </p:cNvPicPr>
            <p:nvPr/>
          </p:nvPicPr>
          <p:blipFill>
            <a:blip r:embed="rId3"/>
            <a:stretch>
              <a:fillRect/>
            </a:stretch>
          </p:blipFill>
          <p:spPr>
            <a:xfrm>
              <a:off x="10382074" y="2571750"/>
              <a:ext cx="6361736" cy="1405354"/>
            </a:xfrm>
            <a:prstGeom prst="rect">
              <a:avLst/>
            </a:prstGeom>
          </p:spPr>
        </p:pic>
        <p:sp>
          <p:nvSpPr>
            <p:cNvPr id="13" name="文本框 12">
              <a:extLst>
                <a:ext uri="{FF2B5EF4-FFF2-40B4-BE49-F238E27FC236}">
                  <a16:creationId xmlns:a16="http://schemas.microsoft.com/office/drawing/2014/main" id="{3A1B51B1-8125-4210-A8B8-F71F9FBEAB65}"/>
                </a:ext>
              </a:extLst>
            </p:cNvPr>
            <p:cNvSpPr txBox="1"/>
            <p:nvPr/>
          </p:nvSpPr>
          <p:spPr>
            <a:xfrm>
              <a:off x="10382074" y="3977104"/>
              <a:ext cx="6361736" cy="338554"/>
            </a:xfrm>
            <a:prstGeom prst="rect">
              <a:avLst/>
            </a:prstGeom>
            <a:solidFill>
              <a:srgbClr val="AC30B0"/>
            </a:solidFill>
          </p:spPr>
          <p:txBody>
            <a:bodyPr wrap="square" rtlCol="0">
              <a:spAutoFit/>
            </a:bodyPr>
            <a:lstStyle/>
            <a:p>
              <a:pPr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举例：云函数计费机制</a:t>
              </a:r>
            </a:p>
          </p:txBody>
        </p:sp>
      </p:grpSp>
      <p:sp>
        <p:nvSpPr>
          <p:cNvPr id="14" name="文本框 13">
            <a:extLst>
              <a:ext uri="{FF2B5EF4-FFF2-40B4-BE49-F238E27FC236}">
                <a16:creationId xmlns:a16="http://schemas.microsoft.com/office/drawing/2014/main" id="{F6CBFA6D-0D17-40CD-86AB-351D59C2B48F}"/>
              </a:ext>
            </a:extLst>
          </p:cNvPr>
          <p:cNvSpPr txBox="1"/>
          <p:nvPr/>
        </p:nvSpPr>
        <p:spPr>
          <a:xfrm>
            <a:off x="2548517" y="2571750"/>
            <a:ext cx="12966517" cy="3257302"/>
          </a:xfrm>
          <a:prstGeom prst="rect">
            <a:avLst/>
          </a:prstGeom>
          <a:noFill/>
        </p:spPr>
        <p:txBody>
          <a:bodyPr wrap="square" rtlCol="0">
            <a:spAutoFit/>
          </a:bodyPr>
          <a:lstStyle/>
          <a:p>
            <a:pPr>
              <a:lnSpc>
                <a:spcPct val="150000"/>
              </a:lnSpc>
            </a:pPr>
            <a:r>
              <a:rPr lang="zh-CN" altLang="en-US" sz="3000" dirty="0">
                <a:solidFill>
                  <a:schemeClr val="bg1"/>
                </a:solidFill>
                <a:latin typeface="微软雅黑" panose="020B0503020204020204" pitchFamily="34" charset="-122"/>
                <a:ea typeface="微软雅黑" panose="020B0503020204020204" pitchFamily="34" charset="-122"/>
              </a:rPr>
              <a:t>计算资源盗用问题：</a:t>
            </a:r>
          </a:p>
          <a:p>
            <a:pPr marL="538163" indent="-358775" defTabSz="480060">
              <a:lnSpc>
                <a:spcPct val="150000"/>
              </a:lnSpc>
              <a:spcBef>
                <a:spcPts val="525"/>
              </a:spcBef>
              <a:buFont typeface="Arial" panose="020B0604020202020204" pitchFamily="34" charset="0"/>
              <a:buChar char="•"/>
            </a:pPr>
            <a:r>
              <a:rPr kumimoji="1" lang="zh-CN" altLang="en-US" sz="2400" dirty="0">
                <a:solidFill>
                  <a:schemeClr val="bg1"/>
                </a:solidFill>
                <a:latin typeface="楷体" panose="02010609060101010101" pitchFamily="49" charset="-122"/>
                <a:ea typeface="楷体" panose="02010609060101010101" pitchFamily="49" charset="-122"/>
              </a:rPr>
              <a:t>对云函数服务提供商而言，运算资源和运算时长是宝贵的；</a:t>
            </a:r>
          </a:p>
          <a:p>
            <a:pPr marL="538163" indent="-358775" defTabSz="480060">
              <a:lnSpc>
                <a:spcPct val="150000"/>
              </a:lnSpc>
              <a:spcBef>
                <a:spcPts val="525"/>
              </a:spcBef>
              <a:buFont typeface="Arial" panose="020B0604020202020204" pitchFamily="34" charset="0"/>
              <a:buChar char="•"/>
            </a:pPr>
            <a:r>
              <a:rPr kumimoji="1" lang="zh-CN" altLang="en-US" sz="2400" dirty="0">
                <a:solidFill>
                  <a:schemeClr val="bg1"/>
                </a:solidFill>
                <a:latin typeface="楷体" panose="02010609060101010101" pitchFamily="49" charset="-122"/>
                <a:ea typeface="楷体" panose="02010609060101010101" pitchFamily="49" charset="-122"/>
              </a:rPr>
              <a:t>云函数服务提供商的计费策略中</a:t>
            </a:r>
            <a:r>
              <a:rPr kumimoji="1" lang="zh-CN" altLang="en-US" sz="2400" dirty="0" smtClean="0">
                <a:solidFill>
                  <a:schemeClr val="bg1"/>
                </a:solidFill>
                <a:latin typeface="楷体" panose="02010609060101010101" pitchFamily="49" charset="-122"/>
                <a:ea typeface="楷体" panose="02010609060101010101" pitchFamily="49" charset="-122"/>
              </a:rPr>
              <a:t>，</a:t>
            </a:r>
            <a:r>
              <a:rPr kumimoji="1" lang="zh-CN" altLang="en-US" sz="2400" dirty="0">
                <a:solidFill>
                  <a:schemeClr val="bg1"/>
                </a:solidFill>
                <a:latin typeface="楷体" panose="02010609060101010101" pitchFamily="49" charset="-122"/>
                <a:ea typeface="楷体" panose="02010609060101010101" pitchFamily="49" charset="-122"/>
              </a:rPr>
              <a:t>就</a:t>
            </a:r>
            <a:r>
              <a:rPr kumimoji="1" lang="zh-CN" altLang="en-US" sz="2400" dirty="0" smtClean="0">
                <a:solidFill>
                  <a:schemeClr val="bg1"/>
                </a:solidFill>
                <a:latin typeface="楷体" panose="02010609060101010101" pitchFamily="49" charset="-122"/>
                <a:ea typeface="楷体" panose="02010609060101010101" pitchFamily="49" charset="-122"/>
              </a:rPr>
              <a:t>有可归类为“资源使用费用”</a:t>
            </a:r>
            <a:r>
              <a:rPr kumimoji="1" lang="zh-CN" altLang="en-US" sz="2400" dirty="0">
                <a:solidFill>
                  <a:schemeClr val="bg1"/>
                </a:solidFill>
                <a:latin typeface="楷体" panose="02010609060101010101" pitchFamily="49" charset="-122"/>
                <a:ea typeface="楷体" panose="02010609060101010101" pitchFamily="49" charset="-122"/>
              </a:rPr>
              <a:t>的项目；</a:t>
            </a:r>
            <a:endParaRPr kumimoji="1" lang="en-US" altLang="zh-CN" sz="2400" dirty="0">
              <a:solidFill>
                <a:schemeClr val="bg1"/>
              </a:solidFill>
              <a:latin typeface="楷体" panose="02010609060101010101" pitchFamily="49" charset="-122"/>
              <a:ea typeface="楷体" panose="02010609060101010101" pitchFamily="49" charset="-122"/>
            </a:endParaRPr>
          </a:p>
          <a:p>
            <a:pPr marL="538163" indent="-358775" defTabSz="480060">
              <a:lnSpc>
                <a:spcPct val="150000"/>
              </a:lnSpc>
              <a:spcBef>
                <a:spcPts val="525"/>
              </a:spcBef>
              <a:buFont typeface="Arial" panose="020B0604020202020204" pitchFamily="34" charset="0"/>
              <a:buChar char="•"/>
            </a:pPr>
            <a:r>
              <a:rPr kumimoji="1" lang="en-US" altLang="zh-CN" sz="2400" dirty="0">
                <a:solidFill>
                  <a:schemeClr val="bg1"/>
                </a:solidFill>
                <a:latin typeface="楷体" panose="02010609060101010101" pitchFamily="49" charset="-122"/>
                <a:ea typeface="楷体" panose="02010609060101010101" pitchFamily="49" charset="-122"/>
              </a:rPr>
              <a:t>Docker</a:t>
            </a:r>
            <a:r>
              <a:rPr kumimoji="1" lang="zh-CN" altLang="en-US" sz="2400" dirty="0">
                <a:solidFill>
                  <a:schemeClr val="bg1"/>
                </a:solidFill>
                <a:latin typeface="楷体" panose="02010609060101010101" pitchFamily="49" charset="-122"/>
                <a:ea typeface="楷体" panose="02010609060101010101" pitchFamily="49" charset="-122"/>
              </a:rPr>
              <a:t>实例的生命周期调度策略可能导致计费规则有意绕过，达成“租</a:t>
            </a:r>
            <a:r>
              <a:rPr kumimoji="1" lang="en-US" altLang="zh-CN" sz="2400" dirty="0">
                <a:solidFill>
                  <a:schemeClr val="bg1"/>
                </a:solidFill>
                <a:latin typeface="楷体" panose="02010609060101010101" pitchFamily="49" charset="-122"/>
                <a:ea typeface="楷体" panose="02010609060101010101" pitchFamily="49" charset="-122"/>
              </a:rPr>
              <a:t>1</a:t>
            </a:r>
            <a:r>
              <a:rPr kumimoji="1" lang="zh-CN" altLang="en-US" sz="2400" dirty="0">
                <a:solidFill>
                  <a:schemeClr val="bg1"/>
                </a:solidFill>
                <a:latin typeface="楷体" panose="02010609060101010101" pitchFamily="49" charset="-122"/>
                <a:ea typeface="楷体" panose="02010609060101010101" pitchFamily="49" charset="-122"/>
              </a:rPr>
              <a:t>用</a:t>
            </a:r>
            <a:r>
              <a:rPr kumimoji="1" lang="en-US" altLang="zh-CN" sz="2400" dirty="0">
                <a:solidFill>
                  <a:schemeClr val="bg1"/>
                </a:solidFill>
                <a:latin typeface="楷体" panose="02010609060101010101" pitchFamily="49" charset="-122"/>
                <a:ea typeface="楷体" panose="02010609060101010101" pitchFamily="49" charset="-122"/>
              </a:rPr>
              <a:t>N</a:t>
            </a:r>
            <a:r>
              <a:rPr kumimoji="1" lang="zh-CN" altLang="en-US" sz="2400" dirty="0">
                <a:solidFill>
                  <a:schemeClr val="bg1"/>
                </a:solidFill>
                <a:latin typeface="楷体" panose="02010609060101010101" pitchFamily="49" charset="-122"/>
                <a:ea typeface="楷体" panose="02010609060101010101" pitchFamily="49" charset="-122"/>
              </a:rPr>
              <a:t>”的效果。</a:t>
            </a:r>
          </a:p>
          <a:p>
            <a:pPr marL="538163" indent="-358775" defTabSz="480060">
              <a:lnSpc>
                <a:spcPct val="150000"/>
              </a:lnSpc>
              <a:spcBef>
                <a:spcPts val="525"/>
              </a:spcBef>
              <a:buFont typeface="Arial" panose="020B0604020202020204" pitchFamily="34" charset="0"/>
              <a:buChar char="•"/>
            </a:pPr>
            <a:endParaRPr kumimoji="1" lang="en-US" altLang="zh-CN" sz="2400"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278418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7FDD449-F986-4C1F-B712-1E390632775F}"/>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业务逻辑安全</a:t>
            </a:r>
          </a:p>
        </p:txBody>
      </p:sp>
      <p:grpSp>
        <p:nvGrpSpPr>
          <p:cNvPr id="139" name="组合 138"/>
          <p:cNvGrpSpPr/>
          <p:nvPr/>
        </p:nvGrpSpPr>
        <p:grpSpPr>
          <a:xfrm>
            <a:off x="2334529" y="3875733"/>
            <a:ext cx="14841318" cy="5248745"/>
            <a:chOff x="3129658" y="4451797"/>
            <a:chExt cx="14841318" cy="5248745"/>
          </a:xfrm>
        </p:grpSpPr>
        <p:sp>
          <p:nvSpPr>
            <p:cNvPr id="4" name="矩形 3"/>
            <p:cNvSpPr/>
            <p:nvPr/>
          </p:nvSpPr>
          <p:spPr>
            <a:xfrm>
              <a:off x="3129658" y="5564497"/>
              <a:ext cx="1445237" cy="864095"/>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实例创建</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6" name="直接箭头连接符 5"/>
            <p:cNvCxnSpPr>
              <a:stCxn id="34" idx="2"/>
              <a:endCxn id="4" idx="0"/>
            </p:cNvCxnSpPr>
            <p:nvPr/>
          </p:nvCxnSpPr>
          <p:spPr>
            <a:xfrm>
              <a:off x="3852276" y="4821129"/>
              <a:ext cx="1" cy="743368"/>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298278" y="4451797"/>
              <a:ext cx="1107996" cy="369332"/>
            </a:xfrm>
            <a:prstGeom prst="rect">
              <a:avLst/>
            </a:prstGeom>
            <a:noFill/>
          </p:spPr>
          <p:txBody>
            <a:bodyPr wrap="none" rtlCol="0">
              <a:spAutoFit/>
            </a:bodyPr>
            <a:lstStyle/>
            <a:p>
              <a:r>
                <a:rPr lang="zh-CN" altLang="en-US" dirty="0">
                  <a:solidFill>
                    <a:srgbClr val="FBFBFB"/>
                  </a:solidFill>
                  <a:latin typeface="微软雅黑" panose="020B0503020204020204" pitchFamily="34" charset="-122"/>
                  <a:ea typeface="微软雅黑" panose="020B0503020204020204" pitchFamily="34" charset="-122"/>
                </a:rPr>
                <a:t>部署函数</a:t>
              </a:r>
            </a:p>
          </p:txBody>
        </p:sp>
        <p:sp>
          <p:nvSpPr>
            <p:cNvPr id="35" name="椭圆 34"/>
            <p:cNvSpPr/>
            <p:nvPr/>
          </p:nvSpPr>
          <p:spPr>
            <a:xfrm>
              <a:off x="3129659" y="7200475"/>
              <a:ext cx="1445237" cy="864096"/>
            </a:xfrm>
            <a:prstGeom prst="ellipse">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停止</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36" name="直接箭头连接符 35"/>
            <p:cNvCxnSpPr>
              <a:stCxn id="4" idx="2"/>
              <a:endCxn id="35" idx="0"/>
            </p:cNvCxnSpPr>
            <p:nvPr/>
          </p:nvCxnSpPr>
          <p:spPr>
            <a:xfrm>
              <a:off x="3852277" y="6428592"/>
              <a:ext cx="1" cy="771883"/>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58" idx="2"/>
              <a:endCxn id="54" idx="0"/>
            </p:cNvCxnSpPr>
            <p:nvPr/>
          </p:nvCxnSpPr>
          <p:spPr>
            <a:xfrm>
              <a:off x="6091574" y="6489570"/>
              <a:ext cx="2" cy="710904"/>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368957" y="7200474"/>
              <a:ext cx="1445237" cy="864095"/>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函数执行</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5537576" y="6120238"/>
              <a:ext cx="1107996" cy="369332"/>
            </a:xfrm>
            <a:prstGeom prst="rect">
              <a:avLst/>
            </a:prstGeom>
            <a:noFill/>
          </p:spPr>
          <p:txBody>
            <a:bodyPr wrap="none" rtlCol="0">
              <a:spAutoFit/>
            </a:bodyPr>
            <a:lstStyle/>
            <a:p>
              <a:r>
                <a:rPr lang="zh-CN" altLang="en-US" dirty="0">
                  <a:solidFill>
                    <a:srgbClr val="FBFBFB"/>
                  </a:solidFill>
                  <a:latin typeface="微软雅黑" panose="020B0503020204020204" pitchFamily="34" charset="-122"/>
                  <a:ea typeface="微软雅黑" panose="020B0503020204020204" pitchFamily="34" charset="-122"/>
                </a:rPr>
                <a:t>函数触发</a:t>
              </a:r>
            </a:p>
          </p:txBody>
        </p:sp>
        <p:cxnSp>
          <p:nvCxnSpPr>
            <p:cNvPr id="76" name="直接箭头连接符 75"/>
            <p:cNvCxnSpPr>
              <a:stCxn id="35" idx="6"/>
              <a:endCxn id="54" idx="1"/>
            </p:cNvCxnSpPr>
            <p:nvPr/>
          </p:nvCxnSpPr>
          <p:spPr>
            <a:xfrm flipV="1">
              <a:off x="4574896" y="7632522"/>
              <a:ext cx="794061" cy="1"/>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7599232" y="7200473"/>
              <a:ext cx="1445237" cy="864096"/>
            </a:xfrm>
            <a:prstGeom prst="ellipse">
              <a:avLst/>
            </a:prstGeom>
            <a:solidFill>
              <a:srgbClr val="01B7FF"/>
            </a:solidFill>
            <a:ln>
              <a:solidFill>
                <a:srgbClr val="01B7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运行</a:t>
              </a:r>
              <a:endParaRPr lang="en-US" altLang="zh-CN" dirty="0">
                <a:solidFill>
                  <a:schemeClr val="bg1"/>
                </a:solidFill>
                <a:latin typeface="微软雅黑" panose="020B0503020204020204" pitchFamily="34" charset="-122"/>
                <a:ea typeface="微软雅黑" panose="020B0503020204020204" pitchFamily="34" charset="-122"/>
              </a:endParaRPr>
            </a:p>
          </p:txBody>
        </p:sp>
        <p:cxnSp>
          <p:nvCxnSpPr>
            <p:cNvPr id="81" name="直接箭头连接符 80"/>
            <p:cNvCxnSpPr>
              <a:stCxn id="54" idx="3"/>
              <a:endCxn id="80" idx="2"/>
            </p:cNvCxnSpPr>
            <p:nvPr/>
          </p:nvCxnSpPr>
          <p:spPr>
            <a:xfrm flipV="1">
              <a:off x="6814194" y="7632521"/>
              <a:ext cx="785038" cy="1"/>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9831481" y="7200473"/>
              <a:ext cx="1445237" cy="864095"/>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执行完成</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85" name="直接箭头连接符 84"/>
            <p:cNvCxnSpPr>
              <a:stCxn id="80" idx="6"/>
              <a:endCxn id="84" idx="1"/>
            </p:cNvCxnSpPr>
            <p:nvPr/>
          </p:nvCxnSpPr>
          <p:spPr>
            <a:xfrm>
              <a:off x="9044469" y="7632521"/>
              <a:ext cx="787012" cy="0"/>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12063728" y="7200475"/>
              <a:ext cx="1445237" cy="864096"/>
            </a:xfrm>
            <a:prstGeom prst="ellipse">
              <a:avLst/>
            </a:prstGeom>
            <a:solidFill>
              <a:srgbClr val="FF0000"/>
            </a:solidFill>
            <a:ln w="38100">
              <a:solidFill>
                <a:srgbClr val="E7E6E6"/>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运行</a:t>
              </a:r>
              <a:endParaRPr lang="en-US" altLang="zh-CN" dirty="0">
                <a:solidFill>
                  <a:schemeClr val="bg1"/>
                </a:solidFill>
                <a:latin typeface="微软雅黑" panose="020B0503020204020204" pitchFamily="34" charset="-122"/>
                <a:ea typeface="微软雅黑" panose="020B0503020204020204" pitchFamily="34" charset="-122"/>
              </a:endParaRPr>
            </a:p>
          </p:txBody>
        </p:sp>
        <p:cxnSp>
          <p:nvCxnSpPr>
            <p:cNvPr id="90" name="直接箭头连接符 89"/>
            <p:cNvCxnSpPr>
              <a:stCxn id="84" idx="3"/>
              <a:endCxn id="89" idx="2"/>
            </p:cNvCxnSpPr>
            <p:nvPr/>
          </p:nvCxnSpPr>
          <p:spPr>
            <a:xfrm>
              <a:off x="11276718" y="7632521"/>
              <a:ext cx="787010" cy="2"/>
            </a:xfrm>
            <a:prstGeom prst="straightConnector1">
              <a:avLst/>
            </a:prstGeom>
            <a:ln w="38100">
              <a:solidFill>
                <a:srgbClr val="E7E6E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9831480" y="5564498"/>
              <a:ext cx="1445237" cy="864095"/>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函数执行</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96" name="曲线连接符 95"/>
            <p:cNvCxnSpPr>
              <a:stCxn id="89" idx="0"/>
              <a:endCxn id="94" idx="3"/>
            </p:cNvCxnSpPr>
            <p:nvPr/>
          </p:nvCxnSpPr>
          <p:spPr>
            <a:xfrm rot="16200000" flipV="1">
              <a:off x="11429568" y="5843696"/>
              <a:ext cx="1203929" cy="1509630"/>
            </a:xfrm>
            <a:prstGeom prst="curvedConnector2">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曲线连接符 97"/>
            <p:cNvCxnSpPr>
              <a:stCxn id="94" idx="1"/>
              <a:endCxn id="80" idx="0"/>
            </p:cNvCxnSpPr>
            <p:nvPr/>
          </p:nvCxnSpPr>
          <p:spPr>
            <a:xfrm rot="10800000" flipV="1">
              <a:off x="8321852" y="5996545"/>
              <a:ext cx="1509629" cy="1203927"/>
            </a:xfrm>
            <a:prstGeom prst="curvedConnector2">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9831479" y="8836447"/>
              <a:ext cx="1445237" cy="864095"/>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资源回收</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102" name="曲线连接符 101"/>
            <p:cNvCxnSpPr>
              <a:stCxn id="125" idx="4"/>
              <a:endCxn id="101" idx="3"/>
            </p:cNvCxnSpPr>
            <p:nvPr/>
          </p:nvCxnSpPr>
          <p:spPr>
            <a:xfrm rot="5400000">
              <a:off x="13657680" y="5677817"/>
              <a:ext cx="1209714" cy="5971642"/>
            </a:xfrm>
            <a:prstGeom prst="curvedConnector2">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曲线连接符 105"/>
            <p:cNvCxnSpPr>
              <a:stCxn id="101" idx="1"/>
              <a:endCxn id="35" idx="4"/>
            </p:cNvCxnSpPr>
            <p:nvPr/>
          </p:nvCxnSpPr>
          <p:spPr>
            <a:xfrm rot="10800000">
              <a:off x="3852279" y="8064571"/>
              <a:ext cx="5979201" cy="1203924"/>
            </a:xfrm>
            <a:prstGeom prst="curvedConnector2">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110" idx="2"/>
              <a:endCxn id="94" idx="0"/>
            </p:cNvCxnSpPr>
            <p:nvPr/>
          </p:nvCxnSpPr>
          <p:spPr>
            <a:xfrm>
              <a:off x="10554098" y="4823106"/>
              <a:ext cx="1" cy="741392"/>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10000100" y="4453774"/>
              <a:ext cx="1107996" cy="369332"/>
            </a:xfrm>
            <a:prstGeom prst="rect">
              <a:avLst/>
            </a:prstGeom>
            <a:noFill/>
          </p:spPr>
          <p:txBody>
            <a:bodyPr wrap="none" rtlCol="0">
              <a:spAutoFit/>
            </a:bodyPr>
            <a:lstStyle/>
            <a:p>
              <a:r>
                <a:rPr lang="zh-CN" altLang="en-US" dirty="0">
                  <a:solidFill>
                    <a:srgbClr val="FBFBFB"/>
                  </a:solidFill>
                  <a:latin typeface="微软雅黑" panose="020B0503020204020204" pitchFamily="34" charset="-122"/>
                  <a:ea typeface="微软雅黑" panose="020B0503020204020204" pitchFamily="34" charset="-122"/>
                </a:rPr>
                <a:t>函数触发</a:t>
              </a:r>
            </a:p>
          </p:txBody>
        </p:sp>
        <p:sp>
          <p:nvSpPr>
            <p:cNvPr id="121" name="矩形 120"/>
            <p:cNvSpPr/>
            <p:nvPr/>
          </p:nvSpPr>
          <p:spPr>
            <a:xfrm>
              <a:off x="14291412" y="7200472"/>
              <a:ext cx="1445237" cy="864095"/>
            </a:xfrm>
            <a:prstGeom prst="rect">
              <a:avLst/>
            </a:prstGeom>
            <a:solidFill>
              <a:srgbClr val="E7E6E6"/>
            </a:solidFill>
            <a:ln w="38100">
              <a:solidFill>
                <a:srgbClr val="E7E6E6"/>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闲置时长</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超阈值</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122" name="直接箭头连接符 121"/>
            <p:cNvCxnSpPr>
              <a:stCxn id="89" idx="6"/>
              <a:endCxn id="121" idx="1"/>
            </p:cNvCxnSpPr>
            <p:nvPr/>
          </p:nvCxnSpPr>
          <p:spPr>
            <a:xfrm flipV="1">
              <a:off x="13508965" y="7632520"/>
              <a:ext cx="782447" cy="3"/>
            </a:xfrm>
            <a:prstGeom prst="straightConnector1">
              <a:avLst/>
            </a:prstGeom>
            <a:ln w="38100">
              <a:solidFill>
                <a:srgbClr val="E7E6E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5" name="椭圆 124"/>
            <p:cNvSpPr/>
            <p:nvPr/>
          </p:nvSpPr>
          <p:spPr>
            <a:xfrm>
              <a:off x="16525739" y="7194685"/>
              <a:ext cx="1445237" cy="864096"/>
            </a:xfrm>
            <a:prstGeom prst="ellipse">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暂停</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126" name="直接箭头连接符 125"/>
            <p:cNvCxnSpPr>
              <a:stCxn id="121" idx="3"/>
              <a:endCxn id="125" idx="2"/>
            </p:cNvCxnSpPr>
            <p:nvPr/>
          </p:nvCxnSpPr>
          <p:spPr>
            <a:xfrm flipV="1">
              <a:off x="15736649" y="7626733"/>
              <a:ext cx="789090" cy="5787"/>
            </a:xfrm>
            <a:prstGeom prst="straightConnector1">
              <a:avLst/>
            </a:prstGeom>
            <a:ln w="38100">
              <a:solidFill>
                <a:srgbClr val="E7E6E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35"/>
            <p:cNvCxnSpPr>
              <a:stCxn id="125" idx="0"/>
              <a:endCxn id="94" idx="3"/>
            </p:cNvCxnSpPr>
            <p:nvPr/>
          </p:nvCxnSpPr>
          <p:spPr>
            <a:xfrm rot="16200000" flipV="1">
              <a:off x="13663469" y="3609795"/>
              <a:ext cx="1198139" cy="5971641"/>
            </a:xfrm>
            <a:prstGeom prst="curvedConnector2">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8" name="组合 207"/>
          <p:cNvGrpSpPr/>
          <p:nvPr/>
        </p:nvGrpSpPr>
        <p:grpSpPr>
          <a:xfrm>
            <a:off x="2338055" y="3875733"/>
            <a:ext cx="10377335" cy="5248745"/>
            <a:chOff x="9755866" y="554415"/>
            <a:chExt cx="10377335" cy="5248745"/>
          </a:xfrm>
        </p:grpSpPr>
        <p:sp>
          <p:nvSpPr>
            <p:cNvPr id="170" name="矩形 169"/>
            <p:cNvSpPr/>
            <p:nvPr/>
          </p:nvSpPr>
          <p:spPr>
            <a:xfrm>
              <a:off x="9755866" y="1667115"/>
              <a:ext cx="1445237" cy="864095"/>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实例创建</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171" name="直接箭头连接符 170"/>
            <p:cNvCxnSpPr>
              <a:stCxn id="172" idx="2"/>
              <a:endCxn id="170" idx="0"/>
            </p:cNvCxnSpPr>
            <p:nvPr/>
          </p:nvCxnSpPr>
          <p:spPr>
            <a:xfrm>
              <a:off x="10478484" y="923747"/>
              <a:ext cx="1" cy="743368"/>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172" name="文本框 171"/>
            <p:cNvSpPr txBox="1"/>
            <p:nvPr/>
          </p:nvSpPr>
          <p:spPr>
            <a:xfrm>
              <a:off x="9924486" y="554415"/>
              <a:ext cx="1107996" cy="369332"/>
            </a:xfrm>
            <a:prstGeom prst="rect">
              <a:avLst/>
            </a:prstGeom>
            <a:noFill/>
          </p:spPr>
          <p:txBody>
            <a:bodyPr wrap="none" rtlCol="0">
              <a:spAutoFit/>
            </a:bodyPr>
            <a:lstStyle/>
            <a:p>
              <a:r>
                <a:rPr lang="zh-CN" altLang="en-US" dirty="0">
                  <a:solidFill>
                    <a:srgbClr val="FBFBFB"/>
                  </a:solidFill>
                  <a:latin typeface="微软雅黑" panose="020B0503020204020204" pitchFamily="34" charset="-122"/>
                  <a:ea typeface="微软雅黑" panose="020B0503020204020204" pitchFamily="34" charset="-122"/>
                </a:rPr>
                <a:t>部署函数</a:t>
              </a:r>
            </a:p>
          </p:txBody>
        </p:sp>
        <p:sp>
          <p:nvSpPr>
            <p:cNvPr id="173" name="椭圆 172"/>
            <p:cNvSpPr/>
            <p:nvPr/>
          </p:nvSpPr>
          <p:spPr>
            <a:xfrm>
              <a:off x="9755867" y="3303093"/>
              <a:ext cx="1445237" cy="864096"/>
            </a:xfrm>
            <a:prstGeom prst="ellipse">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停止</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174" name="直接箭头连接符 173"/>
            <p:cNvCxnSpPr>
              <a:stCxn id="170" idx="2"/>
              <a:endCxn id="173" idx="0"/>
            </p:cNvCxnSpPr>
            <p:nvPr/>
          </p:nvCxnSpPr>
          <p:spPr>
            <a:xfrm>
              <a:off x="10478485" y="2531210"/>
              <a:ext cx="1" cy="771883"/>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a:stCxn id="177" idx="2"/>
              <a:endCxn id="176" idx="0"/>
            </p:cNvCxnSpPr>
            <p:nvPr/>
          </p:nvCxnSpPr>
          <p:spPr>
            <a:xfrm>
              <a:off x="12717782" y="2592188"/>
              <a:ext cx="2" cy="710904"/>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176" name="矩形 175"/>
            <p:cNvSpPr/>
            <p:nvPr/>
          </p:nvSpPr>
          <p:spPr>
            <a:xfrm>
              <a:off x="11995165" y="3303092"/>
              <a:ext cx="1445237" cy="864095"/>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函数执行</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177" name="文本框 176"/>
            <p:cNvSpPr txBox="1"/>
            <p:nvPr/>
          </p:nvSpPr>
          <p:spPr>
            <a:xfrm>
              <a:off x="12163784" y="2222856"/>
              <a:ext cx="1107996" cy="369332"/>
            </a:xfrm>
            <a:prstGeom prst="rect">
              <a:avLst/>
            </a:prstGeom>
            <a:noFill/>
          </p:spPr>
          <p:txBody>
            <a:bodyPr wrap="none" rtlCol="0">
              <a:spAutoFit/>
            </a:bodyPr>
            <a:lstStyle/>
            <a:p>
              <a:r>
                <a:rPr lang="zh-CN" altLang="en-US" dirty="0">
                  <a:solidFill>
                    <a:srgbClr val="FBFBFB"/>
                  </a:solidFill>
                  <a:latin typeface="微软雅黑" panose="020B0503020204020204" pitchFamily="34" charset="-122"/>
                  <a:ea typeface="微软雅黑" panose="020B0503020204020204" pitchFamily="34" charset="-122"/>
                </a:rPr>
                <a:t>函数触发</a:t>
              </a:r>
            </a:p>
          </p:txBody>
        </p:sp>
        <p:cxnSp>
          <p:nvCxnSpPr>
            <p:cNvPr id="178" name="直接箭头连接符 177"/>
            <p:cNvCxnSpPr>
              <a:stCxn id="173" idx="6"/>
              <a:endCxn id="176" idx="1"/>
            </p:cNvCxnSpPr>
            <p:nvPr/>
          </p:nvCxnSpPr>
          <p:spPr>
            <a:xfrm flipV="1">
              <a:off x="11201104" y="3735140"/>
              <a:ext cx="794061" cy="1"/>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179" name="椭圆 178"/>
            <p:cNvSpPr/>
            <p:nvPr/>
          </p:nvSpPr>
          <p:spPr>
            <a:xfrm>
              <a:off x="14225440" y="3303091"/>
              <a:ext cx="1445237" cy="864096"/>
            </a:xfrm>
            <a:prstGeom prst="ellipse">
              <a:avLst/>
            </a:prstGeom>
            <a:solidFill>
              <a:srgbClr val="01B7FF"/>
            </a:solidFill>
            <a:ln>
              <a:solidFill>
                <a:srgbClr val="01B7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运行</a:t>
              </a:r>
              <a:endParaRPr lang="en-US" altLang="zh-CN" dirty="0">
                <a:solidFill>
                  <a:schemeClr val="bg1"/>
                </a:solidFill>
                <a:latin typeface="微软雅黑" panose="020B0503020204020204" pitchFamily="34" charset="-122"/>
                <a:ea typeface="微软雅黑" panose="020B0503020204020204" pitchFamily="34" charset="-122"/>
              </a:endParaRPr>
            </a:p>
          </p:txBody>
        </p:sp>
        <p:cxnSp>
          <p:nvCxnSpPr>
            <p:cNvPr id="180" name="直接箭头连接符 179"/>
            <p:cNvCxnSpPr>
              <a:stCxn id="176" idx="3"/>
              <a:endCxn id="179" idx="2"/>
            </p:cNvCxnSpPr>
            <p:nvPr/>
          </p:nvCxnSpPr>
          <p:spPr>
            <a:xfrm flipV="1">
              <a:off x="13440402" y="3735139"/>
              <a:ext cx="785038" cy="1"/>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6457689" y="3303091"/>
              <a:ext cx="1445237" cy="864095"/>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执行完成</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182" name="直接箭头连接符 181"/>
            <p:cNvCxnSpPr>
              <a:stCxn id="179" idx="6"/>
              <a:endCxn id="181" idx="1"/>
            </p:cNvCxnSpPr>
            <p:nvPr/>
          </p:nvCxnSpPr>
          <p:spPr>
            <a:xfrm>
              <a:off x="15670677" y="3735139"/>
              <a:ext cx="787012" cy="0"/>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185" name="矩形 184"/>
            <p:cNvSpPr/>
            <p:nvPr/>
          </p:nvSpPr>
          <p:spPr>
            <a:xfrm>
              <a:off x="16457688" y="1667116"/>
              <a:ext cx="1445237" cy="864095"/>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函数执行</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187" name="曲线连接符 186"/>
            <p:cNvCxnSpPr>
              <a:stCxn id="185" idx="1"/>
              <a:endCxn id="179" idx="0"/>
            </p:cNvCxnSpPr>
            <p:nvPr/>
          </p:nvCxnSpPr>
          <p:spPr>
            <a:xfrm rot="10800000" flipV="1">
              <a:off x="14948060" y="2099163"/>
              <a:ext cx="1509629" cy="1203927"/>
            </a:xfrm>
            <a:prstGeom prst="curvedConnector2">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188" name="矩形 187"/>
            <p:cNvSpPr/>
            <p:nvPr/>
          </p:nvSpPr>
          <p:spPr>
            <a:xfrm>
              <a:off x="16457687" y="4939065"/>
              <a:ext cx="1445237" cy="864095"/>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资源回收</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189" name="曲线连接符 188"/>
            <p:cNvCxnSpPr>
              <a:stCxn id="195" idx="4"/>
              <a:endCxn id="188" idx="3"/>
            </p:cNvCxnSpPr>
            <p:nvPr/>
          </p:nvCxnSpPr>
          <p:spPr>
            <a:xfrm rot="5400000">
              <a:off x="18054792" y="4015322"/>
              <a:ext cx="1203924" cy="1507659"/>
            </a:xfrm>
            <a:prstGeom prst="curvedConnector2">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曲线连接符 189"/>
            <p:cNvCxnSpPr>
              <a:stCxn id="188" idx="1"/>
              <a:endCxn id="173" idx="4"/>
            </p:cNvCxnSpPr>
            <p:nvPr/>
          </p:nvCxnSpPr>
          <p:spPr>
            <a:xfrm rot="10800000">
              <a:off x="10478487" y="4167189"/>
              <a:ext cx="5979201" cy="1203924"/>
            </a:xfrm>
            <a:prstGeom prst="curvedConnector2">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a:stCxn id="192" idx="2"/>
              <a:endCxn id="185" idx="0"/>
            </p:cNvCxnSpPr>
            <p:nvPr/>
          </p:nvCxnSpPr>
          <p:spPr>
            <a:xfrm>
              <a:off x="17180306" y="925724"/>
              <a:ext cx="1" cy="741392"/>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sp>
          <p:nvSpPr>
            <p:cNvPr id="192" name="文本框 191"/>
            <p:cNvSpPr txBox="1"/>
            <p:nvPr/>
          </p:nvSpPr>
          <p:spPr>
            <a:xfrm>
              <a:off x="16626308" y="556392"/>
              <a:ext cx="1107996" cy="369332"/>
            </a:xfrm>
            <a:prstGeom prst="rect">
              <a:avLst/>
            </a:prstGeom>
            <a:noFill/>
          </p:spPr>
          <p:txBody>
            <a:bodyPr wrap="none" rtlCol="0">
              <a:spAutoFit/>
            </a:bodyPr>
            <a:lstStyle/>
            <a:p>
              <a:r>
                <a:rPr lang="zh-CN" altLang="en-US" dirty="0">
                  <a:solidFill>
                    <a:srgbClr val="FBFBFB"/>
                  </a:solidFill>
                  <a:latin typeface="微软雅黑" panose="020B0503020204020204" pitchFamily="34" charset="-122"/>
                  <a:ea typeface="微软雅黑" panose="020B0503020204020204" pitchFamily="34" charset="-122"/>
                </a:rPr>
                <a:t>函数触发</a:t>
              </a:r>
            </a:p>
          </p:txBody>
        </p:sp>
        <p:sp>
          <p:nvSpPr>
            <p:cNvPr id="195" name="椭圆 194"/>
            <p:cNvSpPr/>
            <p:nvPr/>
          </p:nvSpPr>
          <p:spPr>
            <a:xfrm>
              <a:off x="18687964" y="3303093"/>
              <a:ext cx="1445237" cy="864096"/>
            </a:xfrm>
            <a:prstGeom prst="ellipse">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暂停</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197" name="曲线连接符 196"/>
            <p:cNvCxnSpPr>
              <a:stCxn id="195" idx="0"/>
              <a:endCxn id="185" idx="3"/>
            </p:cNvCxnSpPr>
            <p:nvPr/>
          </p:nvCxnSpPr>
          <p:spPr>
            <a:xfrm rot="16200000" flipV="1">
              <a:off x="18054790" y="1947300"/>
              <a:ext cx="1203929" cy="1507658"/>
            </a:xfrm>
            <a:prstGeom prst="curvedConnector2">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a:stCxn id="181" idx="3"/>
              <a:endCxn id="195" idx="2"/>
            </p:cNvCxnSpPr>
            <p:nvPr/>
          </p:nvCxnSpPr>
          <p:spPr>
            <a:xfrm>
              <a:off x="17902926" y="3735139"/>
              <a:ext cx="785038" cy="2"/>
            </a:xfrm>
            <a:prstGeom prst="straightConnector1">
              <a:avLst/>
            </a:prstGeom>
            <a:ln w="38100">
              <a:solidFill>
                <a:srgbClr val="E7E6E6"/>
              </a:solidFill>
              <a:tailEnd type="triangle"/>
            </a:ln>
          </p:spPr>
          <p:style>
            <a:lnRef idx="1">
              <a:schemeClr val="accent1"/>
            </a:lnRef>
            <a:fillRef idx="0">
              <a:schemeClr val="accent1"/>
            </a:fillRef>
            <a:effectRef idx="0">
              <a:schemeClr val="accent1"/>
            </a:effectRef>
            <a:fontRef idx="minor">
              <a:schemeClr val="tx1"/>
            </a:fontRef>
          </p:style>
        </p:cxnSp>
      </p:grpSp>
      <p:sp>
        <p:nvSpPr>
          <p:cNvPr id="209" name="文本框 208">
            <a:extLst>
              <a:ext uri="{FF2B5EF4-FFF2-40B4-BE49-F238E27FC236}">
                <a16:creationId xmlns:a16="http://schemas.microsoft.com/office/drawing/2014/main" id="{F6CBFA6D-0D17-40CD-86AB-351D59C2B48F}"/>
              </a:ext>
            </a:extLst>
          </p:cNvPr>
          <p:cNvSpPr txBox="1"/>
          <p:nvPr/>
        </p:nvSpPr>
        <p:spPr>
          <a:xfrm>
            <a:off x="3271929" y="1086872"/>
            <a:ext cx="12966517" cy="2123658"/>
          </a:xfrm>
          <a:prstGeom prst="rect">
            <a:avLst/>
          </a:prstGeom>
          <a:noFill/>
        </p:spPr>
        <p:txBody>
          <a:bodyPr wrap="square" rtlCol="0">
            <a:spAutoFit/>
          </a:bodyPr>
          <a:lstStyle/>
          <a:p>
            <a:pPr algn="ctr">
              <a:lnSpc>
                <a:spcPct val="200000"/>
              </a:lnSpc>
            </a:pPr>
            <a:r>
              <a:rPr lang="zh-CN" altLang="en-US" sz="3000" dirty="0" smtClean="0">
                <a:solidFill>
                  <a:schemeClr val="bg1"/>
                </a:solidFill>
                <a:latin typeface="微软雅黑" panose="020B0503020204020204" pitchFamily="34" charset="-122"/>
                <a:ea typeface="微软雅黑" panose="020B0503020204020204" pitchFamily="34" charset="-122"/>
              </a:rPr>
              <a:t>云函数服务中</a:t>
            </a:r>
            <a:r>
              <a:rPr lang="zh-CN" altLang="en-US" sz="3000" dirty="0">
                <a:solidFill>
                  <a:schemeClr val="bg1"/>
                </a:solidFill>
                <a:latin typeface="微软雅黑" panose="020B0503020204020204" pitchFamily="34" charset="-122"/>
                <a:ea typeface="微软雅黑" panose="020B0503020204020204" pitchFamily="34" charset="-122"/>
              </a:rPr>
              <a:t>的</a:t>
            </a:r>
            <a:r>
              <a:rPr lang="en-US" altLang="zh-CN" sz="3000" dirty="0">
                <a:solidFill>
                  <a:schemeClr val="bg1"/>
                </a:solidFill>
                <a:latin typeface="微软雅黑" panose="020B0503020204020204" pitchFamily="34" charset="-122"/>
                <a:ea typeface="微软雅黑" panose="020B0503020204020204" pitchFamily="34" charset="-122"/>
              </a:rPr>
              <a:t>Docker</a:t>
            </a:r>
            <a:r>
              <a:rPr lang="zh-CN" altLang="en-US" sz="3000" dirty="0">
                <a:solidFill>
                  <a:schemeClr val="bg1"/>
                </a:solidFill>
                <a:latin typeface="微软雅黑" panose="020B0503020204020204" pitchFamily="34" charset="-122"/>
                <a:ea typeface="微软雅黑" panose="020B0503020204020204" pitchFamily="34" charset="-122"/>
              </a:rPr>
              <a:t>容器生命周期</a:t>
            </a:r>
            <a:endParaRPr lang="en-US" altLang="zh-CN" sz="300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dirty="0">
                <a:solidFill>
                  <a:schemeClr val="bg1"/>
                </a:solidFill>
                <a:latin typeface="楷体" panose="02010609060101010101" pitchFamily="49" charset="-122"/>
                <a:ea typeface="楷体" panose="02010609060101010101" pitchFamily="49" charset="-122"/>
              </a:rPr>
              <a:t>问题根源：云函数主程序完成之后，</a:t>
            </a:r>
            <a:endParaRPr lang="en-US" altLang="zh-CN" sz="2400" dirty="0">
              <a:solidFill>
                <a:schemeClr val="bg1"/>
              </a:solidFill>
              <a:latin typeface="楷体" panose="02010609060101010101" pitchFamily="49" charset="-122"/>
              <a:ea typeface="楷体" panose="02010609060101010101" pitchFamily="49" charset="-122"/>
            </a:endParaRPr>
          </a:p>
          <a:p>
            <a:pPr algn="ctr">
              <a:lnSpc>
                <a:spcPct val="150000"/>
              </a:lnSpc>
            </a:pPr>
            <a:r>
              <a:rPr lang="zh-CN" altLang="en-US" sz="2400" dirty="0">
                <a:solidFill>
                  <a:schemeClr val="bg1"/>
                </a:solidFill>
                <a:latin typeface="楷体" panose="02010609060101010101" pitchFamily="49" charset="-122"/>
                <a:ea typeface="楷体" panose="02010609060101010101" pitchFamily="49" charset="-122"/>
              </a:rPr>
              <a:t>创建的子进程仍可能在容器中存活（红色运行态）。</a:t>
            </a:r>
          </a:p>
        </p:txBody>
      </p:sp>
      <p:sp>
        <p:nvSpPr>
          <p:cNvPr id="210" name="文本框 209">
            <a:extLst>
              <a:ext uri="{FF2B5EF4-FFF2-40B4-BE49-F238E27FC236}">
                <a16:creationId xmlns:a16="http://schemas.microsoft.com/office/drawing/2014/main" id="{F9AE01F5-ED05-4CDA-BF1D-156C2452512A}"/>
              </a:ext>
            </a:extLst>
          </p:cNvPr>
          <p:cNvSpPr txBox="1"/>
          <p:nvPr/>
        </p:nvSpPr>
        <p:spPr>
          <a:xfrm>
            <a:off x="-34467" y="9325694"/>
            <a:ext cx="3103002" cy="461665"/>
          </a:xfrm>
          <a:prstGeom prst="rect">
            <a:avLst/>
          </a:prstGeom>
          <a:noFill/>
        </p:spPr>
        <p:txBody>
          <a:bodyPr wrap="square" rtlCol="0">
            <a:spAutoFit/>
          </a:bodyPr>
          <a:lstStyle/>
          <a:p>
            <a:pPr>
              <a:lnSpc>
                <a:spcPct val="150000"/>
              </a:lnSpc>
            </a:pPr>
            <a:r>
              <a:rPr kumimoji="1" lang="zh-CN" altLang="en-US" sz="1600" dirty="0">
                <a:solidFill>
                  <a:schemeClr val="bg1">
                    <a:lumMod val="95000"/>
                  </a:schemeClr>
                </a:solidFill>
                <a:latin typeface="楷体" panose="02010609060101010101" pitchFamily="49" charset="-122"/>
                <a:ea typeface="楷体" panose="02010609060101010101" pitchFamily="49" charset="-122"/>
              </a:rPr>
              <a:t>注：漏洞已报告厂商且得到修复。</a:t>
            </a:r>
          </a:p>
        </p:txBody>
      </p:sp>
    </p:spTree>
    <p:extLst>
      <p:ext uri="{BB962C8B-B14F-4D97-AF65-F5344CB8AC3E}">
        <p14:creationId xmlns:p14="http://schemas.microsoft.com/office/powerpoint/2010/main" val="410181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9">
                                            <p:txEl>
                                              <p:pRg st="1" end="1"/>
                                            </p:txEl>
                                          </p:spTgt>
                                        </p:tgtEl>
                                        <p:attrNameLst>
                                          <p:attrName>style.visibility</p:attrName>
                                        </p:attrNameLst>
                                      </p:cBhvr>
                                      <p:to>
                                        <p:strVal val="visible"/>
                                      </p:to>
                                    </p:set>
                                    <p:animEffect transition="in" filter="fade">
                                      <p:cBhvr>
                                        <p:cTn id="15" dur="500"/>
                                        <p:tgtEl>
                                          <p:spTgt spid="20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9">
                                            <p:txEl>
                                              <p:pRg st="2" end="2"/>
                                            </p:txEl>
                                          </p:spTgt>
                                        </p:tgtEl>
                                        <p:attrNameLst>
                                          <p:attrName>style.visibility</p:attrName>
                                        </p:attrNameLst>
                                      </p:cBhvr>
                                      <p:to>
                                        <p:strVal val="visible"/>
                                      </p:to>
                                    </p:set>
                                    <p:animEffect transition="in" filter="fade">
                                      <p:cBhvr>
                                        <p:cTn id="18" dur="500"/>
                                        <p:tgtEl>
                                          <p:spTgt spid="2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7FDD449-F986-4C1F-B712-1E390632775F}"/>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业务逻辑安全</a:t>
            </a:r>
          </a:p>
        </p:txBody>
      </p:sp>
      <p:sp>
        <p:nvSpPr>
          <p:cNvPr id="60" name="文本框 59">
            <a:extLst>
              <a:ext uri="{FF2B5EF4-FFF2-40B4-BE49-F238E27FC236}">
                <a16:creationId xmlns:a16="http://schemas.microsoft.com/office/drawing/2014/main" id="{F6CBFA6D-0D17-40CD-86AB-351D59C2B48F}"/>
              </a:ext>
            </a:extLst>
          </p:cNvPr>
          <p:cNvSpPr txBox="1"/>
          <p:nvPr/>
        </p:nvSpPr>
        <p:spPr>
          <a:xfrm>
            <a:off x="2548518" y="2571750"/>
            <a:ext cx="7206670" cy="3995966"/>
          </a:xfrm>
          <a:prstGeom prst="rect">
            <a:avLst/>
          </a:prstGeom>
          <a:noFill/>
        </p:spPr>
        <p:txBody>
          <a:bodyPr wrap="square" rtlCol="0">
            <a:spAutoFit/>
          </a:bodyPr>
          <a:lstStyle/>
          <a:p>
            <a:pPr>
              <a:lnSpc>
                <a:spcPct val="150000"/>
              </a:lnSpc>
            </a:pPr>
            <a:r>
              <a:rPr lang="zh-CN" altLang="en-US" sz="3000" dirty="0">
                <a:solidFill>
                  <a:schemeClr val="bg1"/>
                </a:solidFill>
                <a:latin typeface="微软雅黑" panose="020B0503020204020204" pitchFamily="34" charset="-122"/>
                <a:ea typeface="微软雅黑" panose="020B0503020204020204" pitchFamily="34" charset="-122"/>
              </a:rPr>
              <a:t>计算资源盗用问题</a:t>
            </a:r>
            <a:r>
              <a:rPr lang="en-US" altLang="zh-CN" sz="3000" dirty="0" err="1">
                <a:solidFill>
                  <a:schemeClr val="bg1"/>
                </a:solidFill>
                <a:latin typeface="微软雅黑" panose="020B0503020204020204" pitchFamily="34" charset="-122"/>
                <a:ea typeface="微软雅黑" panose="020B0503020204020204" pitchFamily="34" charset="-122"/>
              </a:rPr>
              <a:t>PoC</a:t>
            </a:r>
            <a:r>
              <a:rPr lang="zh-CN" altLang="en-US" sz="3000" dirty="0">
                <a:solidFill>
                  <a:schemeClr val="bg1"/>
                </a:solidFill>
                <a:latin typeface="微软雅黑" panose="020B0503020204020204" pitchFamily="34" charset="-122"/>
                <a:ea typeface="微软雅黑" panose="020B0503020204020204" pitchFamily="34" charset="-122"/>
              </a:rPr>
              <a:t>：</a:t>
            </a:r>
          </a:p>
          <a:p>
            <a:pPr marL="538163" indent="-358775" defTabSz="480060">
              <a:lnSpc>
                <a:spcPct val="150000"/>
              </a:lnSpc>
              <a:spcBef>
                <a:spcPts val="525"/>
              </a:spcBef>
              <a:buFont typeface="Arial" panose="020B0604020202020204" pitchFamily="34" charset="0"/>
              <a:buChar char="•"/>
            </a:pPr>
            <a:r>
              <a:rPr kumimoji="1" lang="zh-CN" altLang="en-US" sz="2400" dirty="0">
                <a:solidFill>
                  <a:schemeClr val="bg1"/>
                </a:solidFill>
                <a:latin typeface="楷体" panose="02010609060101010101" pitchFamily="49" charset="-122"/>
                <a:ea typeface="楷体" panose="02010609060101010101" pitchFamily="49" charset="-122"/>
              </a:rPr>
              <a:t>在公网中搭建</a:t>
            </a:r>
            <a:r>
              <a:rPr kumimoji="1" lang="en-US" altLang="zh-CN" sz="2400" dirty="0">
                <a:solidFill>
                  <a:schemeClr val="bg1"/>
                </a:solidFill>
                <a:latin typeface="楷体" panose="02010609060101010101" pitchFamily="49" charset="-122"/>
                <a:ea typeface="楷体" panose="02010609060101010101" pitchFamily="49" charset="-122"/>
              </a:rPr>
              <a:t>TCP Server</a:t>
            </a:r>
            <a:r>
              <a:rPr kumimoji="1" lang="zh-CN" altLang="en-US" sz="2400" dirty="0">
                <a:solidFill>
                  <a:schemeClr val="bg1"/>
                </a:solidFill>
                <a:latin typeface="楷体" panose="02010609060101010101" pitchFamily="49" charset="-122"/>
                <a:ea typeface="楷体" panose="02010609060101010101" pitchFamily="49" charset="-122"/>
              </a:rPr>
              <a:t>，接收心跳数据；</a:t>
            </a:r>
            <a:endParaRPr kumimoji="1" lang="en-US" altLang="zh-CN" sz="2400" dirty="0">
              <a:solidFill>
                <a:schemeClr val="bg1"/>
              </a:solidFill>
              <a:latin typeface="楷体" panose="02010609060101010101" pitchFamily="49" charset="-122"/>
              <a:ea typeface="楷体" panose="02010609060101010101" pitchFamily="49" charset="-122"/>
            </a:endParaRPr>
          </a:p>
          <a:p>
            <a:pPr marL="538163" indent="-358775" defTabSz="480060">
              <a:lnSpc>
                <a:spcPct val="150000"/>
              </a:lnSpc>
              <a:spcBef>
                <a:spcPts val="525"/>
              </a:spcBef>
              <a:buFont typeface="Arial" panose="020B0604020202020204" pitchFamily="34" charset="0"/>
              <a:buChar char="•"/>
            </a:pPr>
            <a:r>
              <a:rPr kumimoji="1" lang="zh-CN" altLang="en-US" sz="2400" dirty="0">
                <a:solidFill>
                  <a:schemeClr val="bg1"/>
                </a:solidFill>
                <a:latin typeface="楷体" panose="02010609060101010101" pitchFamily="49" charset="-122"/>
                <a:ea typeface="楷体" panose="02010609060101010101" pitchFamily="49" charset="-122"/>
              </a:rPr>
              <a:t>编写</a:t>
            </a:r>
            <a:r>
              <a:rPr kumimoji="1" lang="en-US" altLang="zh-CN" sz="2400" dirty="0" err="1">
                <a:solidFill>
                  <a:schemeClr val="bg1"/>
                </a:solidFill>
                <a:latin typeface="楷体" panose="02010609060101010101" pitchFamily="49" charset="-122"/>
                <a:ea typeface="楷体" panose="02010609060101010101" pitchFamily="49" charset="-122"/>
              </a:rPr>
              <a:t>PoC</a:t>
            </a:r>
            <a:r>
              <a:rPr kumimoji="1" lang="zh-CN" altLang="en-US" sz="2400" dirty="0">
                <a:solidFill>
                  <a:schemeClr val="bg1"/>
                </a:solidFill>
                <a:latin typeface="楷体" panose="02010609060101010101" pitchFamily="49" charset="-122"/>
                <a:ea typeface="楷体" panose="02010609060101010101" pitchFamily="49" charset="-122"/>
              </a:rPr>
              <a:t>云函数，创建子进程，每隔</a:t>
            </a:r>
            <a:r>
              <a:rPr kumimoji="1" lang="en-US" altLang="zh-CN" sz="2400" dirty="0">
                <a:solidFill>
                  <a:schemeClr val="bg1"/>
                </a:solidFill>
                <a:latin typeface="楷体" panose="02010609060101010101" pitchFamily="49" charset="-122"/>
                <a:ea typeface="楷体" panose="02010609060101010101" pitchFamily="49" charset="-122"/>
              </a:rPr>
              <a:t>1s</a:t>
            </a:r>
            <a:r>
              <a:rPr kumimoji="1" lang="zh-CN" altLang="en-US" sz="2400" dirty="0">
                <a:solidFill>
                  <a:schemeClr val="bg1"/>
                </a:solidFill>
                <a:latin typeface="楷体" panose="02010609060101010101" pitchFamily="49" charset="-122"/>
                <a:ea typeface="楷体" panose="02010609060101010101" pitchFamily="49" charset="-122"/>
              </a:rPr>
              <a:t>向云端发送一次心跳数据（心跳数据为进程列表）；</a:t>
            </a:r>
            <a:endParaRPr kumimoji="1" lang="en-US" altLang="zh-CN" sz="2400" dirty="0">
              <a:solidFill>
                <a:schemeClr val="bg1"/>
              </a:solidFill>
              <a:latin typeface="楷体" panose="02010609060101010101" pitchFamily="49" charset="-122"/>
              <a:ea typeface="楷体" panose="02010609060101010101" pitchFamily="49" charset="-122"/>
            </a:endParaRPr>
          </a:p>
          <a:p>
            <a:pPr marL="538163" indent="-358775" defTabSz="480060">
              <a:lnSpc>
                <a:spcPct val="150000"/>
              </a:lnSpc>
              <a:spcBef>
                <a:spcPts val="525"/>
              </a:spcBef>
              <a:buFont typeface="Arial" panose="020B0604020202020204" pitchFamily="34" charset="0"/>
              <a:buChar char="•"/>
            </a:pPr>
            <a:r>
              <a:rPr kumimoji="1" lang="zh-CN" altLang="en-US" sz="2400" dirty="0">
                <a:solidFill>
                  <a:schemeClr val="bg1"/>
                </a:solidFill>
                <a:latin typeface="楷体" panose="02010609060101010101" pitchFamily="49" charset="-122"/>
                <a:ea typeface="楷体" panose="02010609060101010101" pitchFamily="49" charset="-122"/>
              </a:rPr>
              <a:t>资源盗用效果是：</a:t>
            </a:r>
            <a:endParaRPr kumimoji="1" lang="en-US" altLang="zh-CN" sz="2400" dirty="0">
              <a:solidFill>
                <a:schemeClr val="bg1"/>
              </a:solidFill>
              <a:latin typeface="楷体" panose="02010609060101010101" pitchFamily="49" charset="-122"/>
              <a:ea typeface="楷体" panose="02010609060101010101" pitchFamily="49" charset="-122"/>
            </a:endParaRPr>
          </a:p>
          <a:p>
            <a:pPr marL="179388" algn="ctr" defTabSz="480060">
              <a:lnSpc>
                <a:spcPct val="150000"/>
              </a:lnSpc>
              <a:spcBef>
                <a:spcPts val="525"/>
              </a:spcBef>
            </a:pPr>
            <a:r>
              <a:rPr kumimoji="1" lang="zh-CN" altLang="en-US" sz="3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付费</a:t>
            </a:r>
            <a:r>
              <a:rPr kumimoji="1" lang="en-US" altLang="zh-CN" sz="3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0.1s</a:t>
            </a:r>
            <a:r>
              <a:rPr kumimoji="1" lang="zh-CN" altLang="en-US" sz="3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，盗用</a:t>
            </a:r>
            <a:r>
              <a:rPr kumimoji="1" lang="en-US" altLang="zh-CN" sz="3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73s</a:t>
            </a:r>
            <a:endParaRPr kumimoji="1" lang="zh-CN" altLang="en-US" sz="3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nvGrpSpPr>
          <p:cNvPr id="12" name="组合 11"/>
          <p:cNvGrpSpPr/>
          <p:nvPr/>
        </p:nvGrpSpPr>
        <p:grpSpPr>
          <a:xfrm>
            <a:off x="10906522" y="2446558"/>
            <a:ext cx="7462151" cy="2063872"/>
            <a:chOff x="10734010" y="2787774"/>
            <a:chExt cx="7462151" cy="2063872"/>
          </a:xfrm>
        </p:grpSpPr>
        <p:pic>
          <p:nvPicPr>
            <p:cNvPr id="11" name="图片 10"/>
            <p:cNvPicPr>
              <a:picLocks noChangeAspect="1"/>
            </p:cNvPicPr>
            <p:nvPr/>
          </p:nvPicPr>
          <p:blipFill>
            <a:blip r:embed="rId3"/>
            <a:stretch>
              <a:fillRect/>
            </a:stretch>
          </p:blipFill>
          <p:spPr>
            <a:xfrm>
              <a:off x="10734010" y="2787774"/>
              <a:ext cx="7462151" cy="1725318"/>
            </a:xfrm>
            <a:prstGeom prst="rect">
              <a:avLst/>
            </a:prstGeom>
          </p:spPr>
        </p:pic>
        <p:sp>
          <p:nvSpPr>
            <p:cNvPr id="72" name="文本框 71">
              <a:extLst>
                <a:ext uri="{FF2B5EF4-FFF2-40B4-BE49-F238E27FC236}">
                  <a16:creationId xmlns:a16="http://schemas.microsoft.com/office/drawing/2014/main" id="{B59FC64B-2080-4BDD-9B0E-E28F10B6694E}"/>
                </a:ext>
              </a:extLst>
            </p:cNvPr>
            <p:cNvSpPr txBox="1"/>
            <p:nvPr/>
          </p:nvSpPr>
          <p:spPr>
            <a:xfrm>
              <a:off x="10734010" y="4513092"/>
              <a:ext cx="7462151" cy="338554"/>
            </a:xfrm>
            <a:prstGeom prst="rect">
              <a:avLst/>
            </a:prstGeom>
            <a:solidFill>
              <a:srgbClr val="AC30B0"/>
            </a:solidFill>
          </p:spPr>
          <p:txBody>
            <a:bodyPr wrap="square" rtlCol="0">
              <a:spAutoFit/>
            </a:bodyPr>
            <a:lstStyle/>
            <a:p>
              <a:pPr lvl="0" algn="ctr" defTabSz="1482840">
                <a:defRPr/>
              </a:pPr>
              <a:r>
                <a:rPr kumimoji="1" lang="en-US" altLang="zh-CN" sz="1600" dirty="0" err="1">
                  <a:solidFill>
                    <a:schemeClr val="bg1">
                      <a:lumMod val="95000"/>
                    </a:schemeClr>
                  </a:solidFill>
                  <a:latin typeface="Microsoft YaHei" panose="020B0503020204020204" pitchFamily="34" charset="-122"/>
                  <a:ea typeface="Microsoft YaHei" panose="020B0503020204020204" pitchFamily="34" charset="-122"/>
                </a:rPr>
                <a:t>PoC</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 Server</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接收的心跳信息（信息为</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内进程列表）</a:t>
              </a:r>
              <a:endPar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endParaRPr>
            </a:p>
          </p:txBody>
        </p:sp>
      </p:grpSp>
      <p:sp>
        <p:nvSpPr>
          <p:cNvPr id="75" name="矩形 74">
            <a:extLst>
              <a:ext uri="{FF2B5EF4-FFF2-40B4-BE49-F238E27FC236}">
                <a16:creationId xmlns:a16="http://schemas.microsoft.com/office/drawing/2014/main" id="{FC69074D-7D57-4B42-AB4F-90A54A92CED2}"/>
              </a:ext>
            </a:extLst>
          </p:cNvPr>
          <p:cNvSpPr/>
          <p:nvPr/>
        </p:nvSpPr>
        <p:spPr>
          <a:xfrm>
            <a:off x="13488764" y="6558630"/>
            <a:ext cx="2736304" cy="504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0906522" y="5683420"/>
            <a:ext cx="7462275" cy="2459386"/>
            <a:chOff x="11040368" y="6021974"/>
            <a:chExt cx="7462275" cy="2459386"/>
          </a:xfrm>
        </p:grpSpPr>
        <p:pic>
          <p:nvPicPr>
            <p:cNvPr id="2057" name="Picture 9" descr="https://qqadapt.qpic.cn/txdocpic/0/c1ccff5275dff3239f3a3cf0f80666d5/0?_type=png"/>
            <p:cNvPicPr>
              <a:picLocks noChangeAspect="1" noChangeArrowheads="1"/>
            </p:cNvPicPr>
            <p:nvPr/>
          </p:nvPicPr>
          <p:blipFill rotWithShape="1">
            <a:blip r:embed="rId4">
              <a:extLst>
                <a:ext uri="{28A0092B-C50C-407E-A947-70E740481C1C}">
                  <a14:useLocalDpi xmlns:a14="http://schemas.microsoft.com/office/drawing/2010/main" val="0"/>
                </a:ext>
              </a:extLst>
            </a:blip>
            <a:srcRect b="56107"/>
            <a:stretch/>
          </p:blipFill>
          <p:spPr bwMode="auto">
            <a:xfrm>
              <a:off x="11040492" y="6021974"/>
              <a:ext cx="7462151" cy="2120832"/>
            </a:xfrm>
            <a:prstGeom prst="rect">
              <a:avLst/>
            </a:prstGeom>
            <a:noFill/>
            <a:extLst>
              <a:ext uri="{909E8E84-426E-40DD-AFC4-6F175D3DCCD1}">
                <a14:hiddenFill xmlns:a14="http://schemas.microsoft.com/office/drawing/2010/main">
                  <a:solidFill>
                    <a:srgbClr val="FFFFFF"/>
                  </a:solidFill>
                </a14:hiddenFill>
              </a:ext>
            </a:extLst>
          </p:spPr>
        </p:pic>
        <p:sp>
          <p:nvSpPr>
            <p:cNvPr id="77" name="文本框 76">
              <a:extLst>
                <a:ext uri="{FF2B5EF4-FFF2-40B4-BE49-F238E27FC236}">
                  <a16:creationId xmlns:a16="http://schemas.microsoft.com/office/drawing/2014/main" id="{B59FC64B-2080-4BDD-9B0E-E28F10B6694E}"/>
                </a:ext>
              </a:extLst>
            </p:cNvPr>
            <p:cNvSpPr txBox="1"/>
            <p:nvPr/>
          </p:nvSpPr>
          <p:spPr>
            <a:xfrm>
              <a:off x="11040368" y="8142806"/>
              <a:ext cx="7462151"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云函数服务商的计费时长统计</a:t>
              </a:r>
              <a:endPar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endParaRPr>
            </a:p>
          </p:txBody>
        </p:sp>
      </p:grpSp>
      <p:sp>
        <p:nvSpPr>
          <p:cNvPr id="13" name="矩形 12">
            <a:extLst>
              <a:ext uri="{FF2B5EF4-FFF2-40B4-BE49-F238E27FC236}">
                <a16:creationId xmlns:a16="http://schemas.microsoft.com/office/drawing/2014/main" id="{34FF5810-A99B-405F-AA11-89293DE4731C}"/>
              </a:ext>
            </a:extLst>
          </p:cNvPr>
          <p:cNvSpPr/>
          <p:nvPr/>
        </p:nvSpPr>
        <p:spPr>
          <a:xfrm>
            <a:off x="14650938" y="6292708"/>
            <a:ext cx="1373440" cy="4308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F9AE01F5-ED05-4CDA-BF1D-156C2452512A}"/>
              </a:ext>
            </a:extLst>
          </p:cNvPr>
          <p:cNvSpPr txBox="1"/>
          <p:nvPr/>
        </p:nvSpPr>
        <p:spPr>
          <a:xfrm>
            <a:off x="-34467" y="9325694"/>
            <a:ext cx="3103002" cy="461665"/>
          </a:xfrm>
          <a:prstGeom prst="rect">
            <a:avLst/>
          </a:prstGeom>
          <a:noFill/>
        </p:spPr>
        <p:txBody>
          <a:bodyPr wrap="square" rtlCol="0">
            <a:spAutoFit/>
          </a:bodyPr>
          <a:lstStyle/>
          <a:p>
            <a:pPr>
              <a:lnSpc>
                <a:spcPct val="150000"/>
              </a:lnSpc>
            </a:pPr>
            <a:r>
              <a:rPr kumimoji="1" lang="zh-CN" altLang="en-US" sz="1600" dirty="0">
                <a:solidFill>
                  <a:schemeClr val="bg1">
                    <a:lumMod val="95000"/>
                  </a:schemeClr>
                </a:solidFill>
                <a:latin typeface="楷体" panose="02010609060101010101" pitchFamily="49" charset="-122"/>
                <a:ea typeface="楷体" panose="02010609060101010101" pitchFamily="49" charset="-122"/>
              </a:rPr>
              <a:t>注：漏洞已报告厂商且得到修复。</a:t>
            </a:r>
          </a:p>
        </p:txBody>
      </p:sp>
    </p:spTree>
    <p:extLst>
      <p:ext uri="{BB962C8B-B14F-4D97-AF65-F5344CB8AC3E}">
        <p14:creationId xmlns:p14="http://schemas.microsoft.com/office/powerpoint/2010/main" val="4536334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5C7C129-7489-439C-B041-18FDCA6FB7DC}"/>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业务逻辑安全</a:t>
            </a:r>
          </a:p>
        </p:txBody>
      </p:sp>
      <p:sp>
        <p:nvSpPr>
          <p:cNvPr id="7" name="文本框 6">
            <a:extLst>
              <a:ext uri="{FF2B5EF4-FFF2-40B4-BE49-F238E27FC236}">
                <a16:creationId xmlns:a16="http://schemas.microsoft.com/office/drawing/2014/main" id="{9E449BA6-0B3B-4B70-981B-BA483B68B6B9}"/>
              </a:ext>
            </a:extLst>
          </p:cNvPr>
          <p:cNvSpPr txBox="1"/>
          <p:nvPr/>
        </p:nvSpPr>
        <p:spPr>
          <a:xfrm>
            <a:off x="2548517" y="2571750"/>
            <a:ext cx="13614589" cy="4524315"/>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kumimoji="1" lang="zh-CN" altLang="en-US" sz="2400" dirty="0" smtClean="0">
                <a:solidFill>
                  <a:prstClr val="white">
                    <a:lumMod val="95000"/>
                  </a:prstClr>
                </a:solidFill>
                <a:latin typeface="微软雅黑" panose="020B0503020204020204" pitchFamily="34" charset="-122"/>
                <a:ea typeface="微软雅黑" panose="020B0503020204020204" pitchFamily="34" charset="-122"/>
              </a:rPr>
              <a:t>危害分析</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直接影响：导致云函数计费策略失效，攻击者“租</a:t>
            </a:r>
            <a:r>
              <a:rPr kumimoji="1" lang="en-US" altLang="zh-CN" sz="2400" dirty="0">
                <a:solidFill>
                  <a:prstClr val="white">
                    <a:lumMod val="95000"/>
                  </a:prstClr>
                </a:solidFill>
                <a:latin typeface="楷体" panose="02010609060101010101" pitchFamily="49" charset="-122"/>
                <a:ea typeface="楷体" panose="02010609060101010101" pitchFamily="49" charset="-122"/>
              </a:rPr>
              <a:t>1</a:t>
            </a:r>
            <a:r>
              <a:rPr kumimoji="1" lang="zh-CN" altLang="en-US" sz="2400" dirty="0">
                <a:solidFill>
                  <a:prstClr val="white">
                    <a:lumMod val="95000"/>
                  </a:prstClr>
                </a:solidFill>
                <a:latin typeface="楷体" panose="02010609060101010101" pitchFamily="49" charset="-122"/>
                <a:ea typeface="楷体" panose="02010609060101010101" pitchFamily="49" charset="-122"/>
              </a:rPr>
              <a:t>用</a:t>
            </a:r>
            <a:r>
              <a:rPr kumimoji="1" lang="en-US" altLang="zh-CN" sz="2400" dirty="0">
                <a:solidFill>
                  <a:prstClr val="white">
                    <a:lumMod val="95000"/>
                  </a:prstClr>
                </a:solidFill>
                <a:latin typeface="楷体" panose="02010609060101010101" pitchFamily="49" charset="-122"/>
                <a:ea typeface="楷体" panose="02010609060101010101" pitchFamily="49" charset="-122"/>
              </a:rPr>
              <a:t>N</a:t>
            </a:r>
            <a:r>
              <a:rPr kumimoji="1" lang="zh-CN" altLang="en-US" sz="2400" dirty="0">
                <a:solidFill>
                  <a:prstClr val="white">
                    <a:lumMod val="95000"/>
                  </a:prstClr>
                </a:solidFill>
                <a:latin typeface="楷体" panose="02010609060101010101" pitchFamily="49" charset="-122"/>
                <a:ea typeface="楷体" panose="02010609060101010101" pitchFamily="49" charset="-122"/>
              </a:rPr>
              <a:t>”；</a:t>
            </a:r>
          </a:p>
          <a:p>
            <a:pPr marL="711200" lvl="0" indent="-347663">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间接影响：增加遭受协同攻击的风险。</a:t>
            </a:r>
          </a:p>
          <a:p>
            <a:pPr marL="342900" indent="-342900">
              <a:lnSpc>
                <a:spcPct val="150000"/>
              </a:lnSpc>
              <a:buFont typeface="Arial" panose="020B0604020202020204" pitchFamily="34" charset="0"/>
              <a:buChar char="•"/>
            </a:pP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防范措施 </a:t>
            </a:r>
            <a:r>
              <a:rPr kumimoji="1" lang="en-US" altLang="zh-CN" sz="2400" dirty="0">
                <a:solidFill>
                  <a:prstClr val="white">
                    <a:lumMod val="95000"/>
                  </a:prstClr>
                </a:solidFill>
                <a:latin typeface="微软雅黑" panose="020B0503020204020204" pitchFamily="34" charset="-122"/>
                <a:ea typeface="微软雅黑" panose="020B0503020204020204" pitchFamily="34" charset="-122"/>
              </a:rPr>
              <a:t>for </a:t>
            </a: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云平台</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820737" lvl="0" indent="-457200">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对容器实例及时</a:t>
            </a:r>
            <a:r>
              <a:rPr kumimoji="1" lang="en-US" altLang="zh-CN" sz="2400" dirty="0">
                <a:solidFill>
                  <a:prstClr val="white">
                    <a:lumMod val="95000"/>
                  </a:prstClr>
                </a:solidFill>
                <a:latin typeface="楷体" panose="02010609060101010101" pitchFamily="49" charset="-122"/>
                <a:ea typeface="楷体" panose="02010609060101010101" pitchFamily="49" charset="-122"/>
              </a:rPr>
              <a:t>pause</a:t>
            </a:r>
            <a:r>
              <a:rPr kumimoji="1" lang="zh-CN" altLang="en-US" sz="2400" dirty="0">
                <a:solidFill>
                  <a:prstClr val="white">
                    <a:lumMod val="95000"/>
                  </a:prstClr>
                </a:solidFill>
                <a:latin typeface="楷体" panose="02010609060101010101" pitchFamily="49" charset="-122"/>
                <a:ea typeface="楷体" panose="02010609060101010101" pitchFamily="49" charset="-122"/>
              </a:rPr>
              <a:t>处理（牺牲高并发情况下的响应时间）；</a:t>
            </a:r>
          </a:p>
          <a:p>
            <a:pPr marL="820737" lvl="0" indent="-457200">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云函数返回时，对容器内的用户函数创建的子进程进行</a:t>
            </a:r>
            <a:r>
              <a:rPr kumimoji="1" lang="en-US" altLang="zh-CN" sz="2400" dirty="0">
                <a:solidFill>
                  <a:prstClr val="white">
                    <a:lumMod val="95000"/>
                  </a:prstClr>
                </a:solidFill>
                <a:latin typeface="楷体" panose="02010609060101010101" pitchFamily="49" charset="-122"/>
                <a:ea typeface="楷体" panose="02010609060101010101" pitchFamily="49" charset="-122"/>
              </a:rPr>
              <a:t>kill</a:t>
            </a:r>
            <a:r>
              <a:rPr kumimoji="1" lang="zh-CN" altLang="en-US" sz="2400" dirty="0">
                <a:solidFill>
                  <a:prstClr val="white">
                    <a:lumMod val="95000"/>
                  </a:prstClr>
                </a:solidFill>
                <a:latin typeface="楷体" panose="02010609060101010101" pitchFamily="49" charset="-122"/>
                <a:ea typeface="楷体" panose="02010609060101010101" pitchFamily="49" charset="-122"/>
              </a:rPr>
              <a:t>处理；</a:t>
            </a:r>
          </a:p>
          <a:p>
            <a:pPr marL="820737" lvl="0" indent="-457200">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等待容器内的用户函数启动的其他进程执行完成，再进行计费统计和数据返回。</a:t>
            </a:r>
          </a:p>
        </p:txBody>
      </p:sp>
      <p:sp>
        <p:nvSpPr>
          <p:cNvPr id="5" name="文本框 4">
            <a:extLst>
              <a:ext uri="{FF2B5EF4-FFF2-40B4-BE49-F238E27FC236}">
                <a16:creationId xmlns:a16="http://schemas.microsoft.com/office/drawing/2014/main" id="{F9AE01F5-ED05-4CDA-BF1D-156C2452512A}"/>
              </a:ext>
            </a:extLst>
          </p:cNvPr>
          <p:cNvSpPr txBox="1"/>
          <p:nvPr/>
        </p:nvSpPr>
        <p:spPr>
          <a:xfrm>
            <a:off x="-34467" y="9325694"/>
            <a:ext cx="3103002" cy="461665"/>
          </a:xfrm>
          <a:prstGeom prst="rect">
            <a:avLst/>
          </a:prstGeom>
          <a:noFill/>
        </p:spPr>
        <p:txBody>
          <a:bodyPr wrap="square" rtlCol="0">
            <a:spAutoFit/>
          </a:bodyPr>
          <a:lstStyle/>
          <a:p>
            <a:pPr>
              <a:lnSpc>
                <a:spcPct val="150000"/>
              </a:lnSpc>
            </a:pPr>
            <a:r>
              <a:rPr kumimoji="1" lang="zh-CN" altLang="en-US" sz="1600" dirty="0">
                <a:solidFill>
                  <a:schemeClr val="bg1">
                    <a:lumMod val="95000"/>
                  </a:schemeClr>
                </a:solidFill>
                <a:latin typeface="楷体" panose="02010609060101010101" pitchFamily="49" charset="-122"/>
                <a:ea typeface="楷体" panose="02010609060101010101" pitchFamily="49" charset="-122"/>
              </a:rPr>
              <a:t>注：漏洞已报告厂商且得到修复。</a:t>
            </a:r>
          </a:p>
        </p:txBody>
      </p:sp>
    </p:spTree>
    <p:extLst>
      <p:ext uri="{BB962C8B-B14F-4D97-AF65-F5344CB8AC3E}">
        <p14:creationId xmlns:p14="http://schemas.microsoft.com/office/powerpoint/2010/main" val="25961811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C995CE-2F4E-2147-AE28-414DCC6A03C3}"/>
              </a:ext>
            </a:extLst>
          </p:cNvPr>
          <p:cNvSpPr txBox="1"/>
          <p:nvPr/>
        </p:nvSpPr>
        <p:spPr>
          <a:xfrm>
            <a:off x="759792" y="3147814"/>
            <a:ext cx="17989205" cy="1304203"/>
          </a:xfrm>
          <a:prstGeom prst="rect">
            <a:avLst/>
          </a:prstGeom>
          <a:noFill/>
        </p:spPr>
        <p:txBody>
          <a:bodyPr wrap="square" rtlCol="0">
            <a:spAutoFit/>
          </a:bodyPr>
          <a:lstStyle/>
          <a:p>
            <a:pPr algn="ctr" defTabSz="1326253">
              <a:lnSpc>
                <a:spcPct val="150000"/>
              </a:lnSpc>
              <a:defRPr/>
            </a:pPr>
            <a:r>
              <a:rPr kumimoji="1" lang="en-US" altLang="zh-CN" sz="60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6000" dirty="0">
                <a:solidFill>
                  <a:schemeClr val="bg1">
                    <a:lumMod val="95000"/>
                  </a:schemeClr>
                </a:solidFill>
                <a:latin typeface="Microsoft YaHei" panose="020B0503020204020204" pitchFamily="34" charset="-122"/>
                <a:ea typeface="Microsoft YaHei" panose="020B0503020204020204" pitchFamily="34" charset="-122"/>
              </a:rPr>
              <a:t>安全性分析</a:t>
            </a:r>
            <a:endParaRPr kumimoji="1" lang="en-US" altLang="zh-CN" sz="4400" dirty="0">
              <a:solidFill>
                <a:schemeClr val="bg1">
                  <a:lumMod val="95000"/>
                </a:schemeClr>
              </a:solidFill>
              <a:latin typeface="楷体" panose="02010609060101010101" pitchFamily="49" charset="-122"/>
              <a:ea typeface="楷体" panose="02010609060101010101" pitchFamily="49" charset="-122"/>
            </a:endParaRPr>
          </a:p>
        </p:txBody>
      </p:sp>
      <p:sp>
        <p:nvSpPr>
          <p:cNvPr id="8" name="文本框 4">
            <a:extLst>
              <a:ext uri="{FF2B5EF4-FFF2-40B4-BE49-F238E27FC236}">
                <a16:creationId xmlns:a16="http://schemas.microsoft.com/office/drawing/2014/main" id="{A1AFEE3C-8A3A-0B44-80AB-8F02701F6385}"/>
              </a:ext>
            </a:extLst>
          </p:cNvPr>
          <p:cNvSpPr txBox="1"/>
          <p:nvPr/>
        </p:nvSpPr>
        <p:spPr>
          <a:xfrm>
            <a:off x="528145" y="297217"/>
            <a:ext cx="224147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第三部分</a:t>
            </a:r>
          </a:p>
        </p:txBody>
      </p:sp>
      <p:sp>
        <p:nvSpPr>
          <p:cNvPr id="5" name="文本框 4">
            <a:extLst>
              <a:ext uri="{FF2B5EF4-FFF2-40B4-BE49-F238E27FC236}">
                <a16:creationId xmlns:a16="http://schemas.microsoft.com/office/drawing/2014/main" id="{DD410183-4757-408B-8550-57A3CC48D58B}"/>
              </a:ext>
            </a:extLst>
          </p:cNvPr>
          <p:cNvSpPr txBox="1"/>
          <p:nvPr/>
        </p:nvSpPr>
        <p:spPr>
          <a:xfrm>
            <a:off x="7341332" y="4809624"/>
            <a:ext cx="4824536" cy="2031325"/>
          </a:xfrm>
          <a:prstGeom prst="rect">
            <a:avLst/>
          </a:prstGeom>
          <a:noFill/>
        </p:spPr>
        <p:txBody>
          <a:bodyPr wrap="square" rtlCol="0">
            <a:spAutoFit/>
          </a:bodyPr>
          <a:lstStyle/>
          <a:p>
            <a:pPr lvl="1" indent="-457200" algn="ctr">
              <a:lnSpc>
                <a:spcPct val="150000"/>
              </a:lnSpc>
              <a:buFont typeface="Arial" panose="020B0604020202020204" pitchFamily="34" charset="0"/>
              <a:buChar char="•"/>
            </a:pPr>
            <a:r>
              <a:rPr kumimoji="1" lang="zh-CN" altLang="en-US" sz="2800" dirty="0">
                <a:solidFill>
                  <a:schemeClr val="bg1">
                    <a:lumMod val="95000"/>
                  </a:schemeClr>
                </a:solidFill>
                <a:latin typeface="楷体" panose="02010609060101010101" pitchFamily="49" charset="-122"/>
                <a:ea typeface="楷体" panose="02010609060101010101" pitchFamily="49" charset="-122"/>
              </a:rPr>
              <a:t>业务逻辑</a:t>
            </a:r>
            <a:r>
              <a:rPr kumimoji="1" lang="zh-CN" altLang="en-US" sz="2800" dirty="0" smtClean="0">
                <a:solidFill>
                  <a:schemeClr val="bg1">
                    <a:lumMod val="95000"/>
                  </a:schemeClr>
                </a:solidFill>
                <a:latin typeface="楷体" panose="02010609060101010101" pitchFamily="49" charset="-122"/>
                <a:ea typeface="楷体" panose="02010609060101010101" pitchFamily="49" charset="-122"/>
              </a:rPr>
              <a:t>安全</a:t>
            </a:r>
            <a:endParaRPr kumimoji="1" lang="en-US" altLang="zh-CN" sz="2800" b="1" dirty="0" smtClean="0">
              <a:solidFill>
                <a:srgbClr val="46B6F8"/>
              </a:solidFill>
              <a:latin typeface="楷体" panose="02010609060101010101" pitchFamily="49" charset="-122"/>
              <a:ea typeface="楷体" panose="02010609060101010101" pitchFamily="49" charset="-122"/>
            </a:endParaRPr>
          </a:p>
          <a:p>
            <a:pPr lvl="1" indent="-457200" algn="ctr">
              <a:lnSpc>
                <a:spcPct val="150000"/>
              </a:lnSpc>
              <a:buFont typeface="Wingdings" panose="05000000000000000000" pitchFamily="2" charset="2"/>
              <a:buChar char="ü"/>
            </a:pPr>
            <a:r>
              <a:rPr kumimoji="1" lang="zh-CN" altLang="en-US" sz="2800" b="1" dirty="0" smtClean="0">
                <a:solidFill>
                  <a:srgbClr val="46B6F8"/>
                </a:solidFill>
                <a:latin typeface="楷体" panose="02010609060101010101" pitchFamily="49" charset="-122"/>
                <a:ea typeface="楷体" panose="02010609060101010101" pitchFamily="49" charset="-122"/>
              </a:rPr>
              <a:t>网络</a:t>
            </a:r>
            <a:r>
              <a:rPr kumimoji="1" lang="zh-CN" altLang="en-US" sz="2800" b="1" dirty="0">
                <a:solidFill>
                  <a:srgbClr val="46B6F8"/>
                </a:solidFill>
                <a:latin typeface="楷体" panose="02010609060101010101" pitchFamily="49" charset="-122"/>
                <a:ea typeface="楷体" panose="02010609060101010101" pitchFamily="49" charset="-122"/>
              </a:rPr>
              <a:t>通信安全</a:t>
            </a:r>
            <a:endParaRPr kumimoji="1" lang="en-US" altLang="zh-CN" sz="2800" b="1" dirty="0">
              <a:solidFill>
                <a:srgbClr val="46B6F8"/>
              </a:solidFill>
              <a:latin typeface="楷体" panose="02010609060101010101" pitchFamily="49" charset="-122"/>
              <a:ea typeface="楷体" panose="02010609060101010101" pitchFamily="49" charset="-122"/>
            </a:endParaRPr>
          </a:p>
          <a:p>
            <a:pPr lvl="1" indent="-457200" algn="ctr">
              <a:lnSpc>
                <a:spcPct val="150000"/>
              </a:lnSpc>
              <a:buFont typeface="Arial" panose="020B0604020202020204" pitchFamily="34" charset="0"/>
              <a:buChar char="•"/>
            </a:pPr>
            <a:r>
              <a:rPr kumimoji="1" lang="zh-CN" altLang="en-US" sz="2800" dirty="0" smtClean="0">
                <a:solidFill>
                  <a:schemeClr val="bg1">
                    <a:lumMod val="95000"/>
                  </a:schemeClr>
                </a:solidFill>
                <a:latin typeface="楷体" panose="02010609060101010101" pitchFamily="49" charset="-122"/>
                <a:ea typeface="楷体" panose="02010609060101010101" pitchFamily="49" charset="-122"/>
              </a:rPr>
              <a:t>宿主系统安全</a:t>
            </a:r>
            <a:endParaRPr kumimoji="1" lang="zh-CN" altLang="en-US" sz="2800" dirty="0">
              <a:solidFill>
                <a:schemeClr val="bg1">
                  <a:lumMod val="95000"/>
                </a:scheme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69096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Shape 22">
            <a:extLst>
              <a:ext uri="{FF2B5EF4-FFF2-40B4-BE49-F238E27FC236}">
                <a16:creationId xmlns:a16="http://schemas.microsoft.com/office/drawing/2014/main" id="{5DEF86E1-2A5D-364B-815E-D21507DEDA0F}"/>
              </a:ext>
            </a:extLst>
          </p:cNvPr>
          <p:cNvSpPr/>
          <p:nvPr/>
        </p:nvSpPr>
        <p:spPr>
          <a:xfrm>
            <a:off x="2019773" y="2327881"/>
            <a:ext cx="16519597" cy="1119519"/>
          </a:xfrm>
          <a:prstGeom prst="rect">
            <a:avLst/>
          </a:prstGeom>
          <a:ln w="12700">
            <a:miter lim="400000"/>
          </a:ln>
          <a:extLst>
            <a:ext uri="{C572A759-6A51-4108-AA02-DFA0A04FC94B}">
              <ma14:wrappingTextBoxFlag xmlns:ma14="http://schemas.microsoft.com/office/mac/drawingml/2011/main" xmlns="" val="1"/>
            </a:ext>
          </a:extLst>
        </p:spPr>
        <p:txBody>
          <a:bodyPr wrap="square" lIns="142866" tIns="142866" rIns="142866" bIns="142866">
            <a:spAutoFit/>
          </a:bodyPr>
          <a:lstStyle/>
          <a:p>
            <a:pPr>
              <a:spcBef>
                <a:spcPts val="2187"/>
              </a:spcBef>
              <a:defRPr sz="3200">
                <a:solidFill>
                  <a:srgbClr val="FFFFFF"/>
                </a:solidFill>
                <a:latin typeface="微软雅黑"/>
                <a:ea typeface="微软雅黑"/>
                <a:cs typeface="微软雅黑"/>
                <a:sym typeface="微软雅黑"/>
              </a:defRPr>
            </a:pPr>
            <a:r>
              <a:rPr lang="zh-CN" altLang="en-US" sz="5400" b="1" dirty="0">
                <a:solidFill>
                  <a:schemeClr val="bg1">
                    <a:lumMod val="95000"/>
                  </a:schemeClr>
                </a:solidFill>
                <a:latin typeface="Microsoft YaHei" panose="020B0503020204020204" pitchFamily="34" charset="-122"/>
                <a:ea typeface="Microsoft YaHei" panose="020B0503020204020204" pitchFamily="34" charset="-122"/>
              </a:rPr>
              <a:t>针对公有云厂商</a:t>
            </a:r>
            <a:r>
              <a:rPr lang="en-US" altLang="zh-CN" sz="5400" b="1" dirty="0" err="1">
                <a:solidFill>
                  <a:schemeClr val="bg1">
                    <a:lumMod val="95000"/>
                  </a:schemeClr>
                </a:solidFill>
                <a:latin typeface="Microsoft YaHei" panose="020B0503020204020204" pitchFamily="34" charset="-122"/>
                <a:ea typeface="Microsoft YaHei" panose="020B0503020204020204" pitchFamily="34" charset="-122"/>
              </a:rPr>
              <a:t>Serverless</a:t>
            </a:r>
            <a:r>
              <a:rPr lang="zh-CN" altLang="en-US" sz="5400" b="1" dirty="0">
                <a:solidFill>
                  <a:schemeClr val="bg1">
                    <a:lumMod val="95000"/>
                  </a:schemeClr>
                </a:solidFill>
                <a:latin typeface="Microsoft YaHei" panose="020B0503020204020204" pitchFamily="34" charset="-122"/>
                <a:ea typeface="Microsoft YaHei" panose="020B0503020204020204" pitchFamily="34" charset="-122"/>
              </a:rPr>
              <a:t>服务的安全分析与研究</a:t>
            </a:r>
            <a:endParaRPr sz="5400" b="1"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20" name="Shape 24">
            <a:extLst>
              <a:ext uri="{FF2B5EF4-FFF2-40B4-BE49-F238E27FC236}">
                <a16:creationId xmlns:a16="http://schemas.microsoft.com/office/drawing/2014/main" id="{A8C3A3E9-938A-8D4D-8F0C-9D54047C90E2}"/>
              </a:ext>
            </a:extLst>
          </p:cNvPr>
          <p:cNvSpPr/>
          <p:nvPr/>
        </p:nvSpPr>
        <p:spPr>
          <a:xfrm>
            <a:off x="2049538" y="3364508"/>
            <a:ext cx="11998102" cy="719410"/>
          </a:xfrm>
          <a:prstGeom prst="rect">
            <a:avLst/>
          </a:prstGeom>
          <a:ln w="12700">
            <a:miter lim="400000"/>
          </a:ln>
          <a:extLst>
            <a:ext uri="{C572A759-6A51-4108-AA02-DFA0A04FC94B}">
              <ma14:wrappingTextBoxFlag xmlns:ma14="http://schemas.microsoft.com/office/mac/drawingml/2011/main" xmlns="" val="1"/>
            </a:ext>
          </a:extLst>
        </p:spPr>
        <p:txBody>
          <a:bodyPr wrap="square" lIns="142866" tIns="142866" rIns="142866" bIns="142866">
            <a:spAutoFit/>
          </a:bodyPr>
          <a:lstStyle>
            <a:lvl1pPr>
              <a:spcBef>
                <a:spcPts val="700"/>
              </a:spcBef>
              <a:defRPr sz="2200">
                <a:solidFill>
                  <a:srgbClr val="FFFFFF"/>
                </a:solidFill>
                <a:latin typeface="微软雅黑"/>
                <a:ea typeface="微软雅黑"/>
                <a:cs typeface="微软雅黑"/>
                <a:sym typeface="微软雅黑"/>
              </a:defRPr>
            </a:lvl1pPr>
          </a:lstStyle>
          <a:p>
            <a:r>
              <a:rPr lang="zh-CN" altLang="en-US" sz="2800" dirty="0">
                <a:solidFill>
                  <a:schemeClr val="bg1">
                    <a:lumMod val="95000"/>
                  </a:schemeClr>
                </a:solidFill>
                <a:latin typeface="Microsoft YaHei" panose="020B0503020204020204" pitchFamily="34" charset="-122"/>
                <a:ea typeface="Microsoft YaHei" panose="020B0503020204020204" pitchFamily="34" charset="-122"/>
              </a:rPr>
              <a:t>王凯 腾讯安全湛泸实验室 高级研究员</a:t>
            </a:r>
            <a:endParaRPr sz="28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21" name="Rectangle 20">
            <a:extLst>
              <a:ext uri="{FF2B5EF4-FFF2-40B4-BE49-F238E27FC236}">
                <a16:creationId xmlns:a16="http://schemas.microsoft.com/office/drawing/2014/main" id="{025DBDE3-4B98-144F-BB73-7037F6A12E7B}"/>
              </a:ext>
            </a:extLst>
          </p:cNvPr>
          <p:cNvSpPr/>
          <p:nvPr/>
        </p:nvSpPr>
        <p:spPr>
          <a:xfrm>
            <a:off x="1792296" y="2513201"/>
            <a:ext cx="45719"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76654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7FDD449-F986-4C1F-B712-1E390632775F}"/>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smtClean="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网络通信安全</a:t>
            </a:r>
          </a:p>
        </p:txBody>
      </p:sp>
      <p:sp>
        <p:nvSpPr>
          <p:cNvPr id="11" name="文本框 10">
            <a:extLst>
              <a:ext uri="{FF2B5EF4-FFF2-40B4-BE49-F238E27FC236}">
                <a16:creationId xmlns:a16="http://schemas.microsoft.com/office/drawing/2014/main" id="{05DE89EB-22A6-45CB-BC5A-AA883BE127EA}"/>
              </a:ext>
            </a:extLst>
          </p:cNvPr>
          <p:cNvSpPr txBox="1"/>
          <p:nvPr/>
        </p:nvSpPr>
        <p:spPr>
          <a:xfrm>
            <a:off x="2548517" y="2571750"/>
            <a:ext cx="7637925" cy="3193182"/>
          </a:xfrm>
          <a:prstGeom prst="rect">
            <a:avLst/>
          </a:prstGeom>
          <a:noFill/>
        </p:spPr>
        <p:txBody>
          <a:bodyPr wrap="square" rtlCol="0">
            <a:spAutoFit/>
          </a:bodyPr>
          <a:lstStyle/>
          <a:p>
            <a:pPr>
              <a:lnSpc>
                <a:spcPct val="150000"/>
              </a:lnSpc>
            </a:pPr>
            <a:r>
              <a:rPr lang="en-US" altLang="zh-CN" sz="3000" dirty="0">
                <a:solidFill>
                  <a:schemeClr val="bg1"/>
                </a:solidFill>
                <a:latin typeface="微软雅黑" panose="020B0503020204020204" pitchFamily="34" charset="-122"/>
                <a:ea typeface="微软雅黑" panose="020B0503020204020204" pitchFamily="34" charset="-122"/>
              </a:rPr>
              <a:t>Docker</a:t>
            </a:r>
            <a:r>
              <a:rPr lang="zh-CN" altLang="en-US" sz="3000" dirty="0">
                <a:solidFill>
                  <a:schemeClr val="bg1"/>
                </a:solidFill>
                <a:latin typeface="微软雅黑" panose="020B0503020204020204" pitchFamily="34" charset="-122"/>
                <a:ea typeface="微软雅黑" panose="020B0503020204020204" pitchFamily="34" charset="-122"/>
              </a:rPr>
              <a:t>容器网络的实现：</a:t>
            </a:r>
            <a:endParaRPr lang="en-US" altLang="zh-CN" sz="3000" dirty="0">
              <a:solidFill>
                <a:schemeClr val="bg1"/>
              </a:solidFill>
              <a:latin typeface="微软雅黑" panose="020B0503020204020204" pitchFamily="34" charset="-122"/>
              <a:ea typeface="微软雅黑" panose="020B0503020204020204" pitchFamily="34" charset="-122"/>
            </a:endParaRPr>
          </a:p>
          <a:p>
            <a:pPr marL="538163" indent="-358775" defTabSz="480060">
              <a:lnSpc>
                <a:spcPct val="150000"/>
              </a:lnSpc>
              <a:spcBef>
                <a:spcPts val="525"/>
              </a:spcBef>
              <a:buFont typeface="+mj-ea"/>
              <a:buAutoNum type="circleNumDbPlain"/>
            </a:pPr>
            <a:r>
              <a:rPr lang="zh-CN" altLang="en-US" sz="2400" dirty="0">
                <a:solidFill>
                  <a:schemeClr val="bg1"/>
                </a:solidFill>
                <a:latin typeface="楷体" panose="02010609060101010101" pitchFamily="49" charset="-122"/>
                <a:ea typeface="楷体" panose="02010609060101010101" pitchFamily="49" charset="-122"/>
              </a:rPr>
              <a:t>宿主系统虚拟网桥 </a:t>
            </a:r>
            <a:r>
              <a:rPr lang="en-US" altLang="zh-CN" sz="2400" dirty="0">
                <a:solidFill>
                  <a:schemeClr val="bg1"/>
                </a:solidFill>
                <a:latin typeface="楷体" panose="02010609060101010101" pitchFamily="49" charset="-122"/>
                <a:ea typeface="楷体" panose="02010609060101010101" pitchFamily="49" charset="-122"/>
              </a:rPr>
              <a:t>(bridge);</a:t>
            </a:r>
          </a:p>
          <a:p>
            <a:pPr marL="538163" indent="-358775" defTabSz="480060">
              <a:lnSpc>
                <a:spcPct val="150000"/>
              </a:lnSpc>
              <a:spcBef>
                <a:spcPts val="525"/>
              </a:spcBef>
              <a:buFont typeface="+mj-ea"/>
              <a:buAutoNum type="circleNumDbPlain"/>
            </a:pPr>
            <a:r>
              <a:rPr lang="zh-CN" altLang="en-US" sz="2400" dirty="0">
                <a:solidFill>
                  <a:schemeClr val="bg1"/>
                </a:solidFill>
                <a:latin typeface="楷体" panose="02010609060101010101" pitchFamily="49" charset="-122"/>
                <a:ea typeface="楷体" panose="02010609060101010101" pitchFamily="49" charset="-122"/>
              </a:rPr>
              <a:t>宿主系统创建一对虚拟网口（</a:t>
            </a:r>
            <a:r>
              <a:rPr lang="en-US" altLang="zh-CN" sz="2400" dirty="0" err="1">
                <a:solidFill>
                  <a:schemeClr val="bg1"/>
                </a:solidFill>
                <a:latin typeface="楷体" panose="02010609060101010101" pitchFamily="49" charset="-122"/>
                <a:ea typeface="楷体" panose="02010609060101010101" pitchFamily="49" charset="-122"/>
              </a:rPr>
              <a:t>veth</a:t>
            </a:r>
            <a:r>
              <a:rPr lang="en-US" altLang="zh-CN" sz="2400" dirty="0">
                <a:solidFill>
                  <a:schemeClr val="bg1"/>
                </a:solidFill>
                <a:latin typeface="楷体" panose="02010609060101010101" pitchFamily="49" charset="-122"/>
                <a:ea typeface="楷体" panose="02010609060101010101" pitchFamily="49" charset="-122"/>
              </a:rPr>
              <a:t> pair</a:t>
            </a:r>
            <a:r>
              <a:rPr lang="zh-CN" altLang="en-US" sz="2400" dirty="0">
                <a:solidFill>
                  <a:schemeClr val="bg1"/>
                </a:solidFill>
                <a:latin typeface="楷体" panose="02010609060101010101" pitchFamily="49" charset="-122"/>
                <a:ea typeface="楷体" panose="02010609060101010101" pitchFamily="49" charset="-122"/>
              </a:rPr>
              <a:t>）；</a:t>
            </a:r>
          </a:p>
          <a:p>
            <a:pPr marL="538163" indent="-358775" defTabSz="480060">
              <a:lnSpc>
                <a:spcPct val="150000"/>
              </a:lnSpc>
              <a:spcBef>
                <a:spcPts val="525"/>
              </a:spcBef>
              <a:buFont typeface="+mj-ea"/>
              <a:buAutoNum type="circleNumDbPlain"/>
            </a:pPr>
            <a:r>
              <a:rPr lang="zh-CN" altLang="en-US" sz="2400" dirty="0">
                <a:solidFill>
                  <a:schemeClr val="bg1"/>
                </a:solidFill>
                <a:latin typeface="楷体" panose="02010609060101010101" pitchFamily="49" charset="-122"/>
                <a:ea typeface="楷体" panose="02010609060101010101" pitchFamily="49" charset="-122"/>
              </a:rPr>
              <a:t>将虚拟网口分别添加到</a:t>
            </a:r>
            <a:r>
              <a:rPr lang="en-US" altLang="zh-CN" sz="2400" dirty="0">
                <a:solidFill>
                  <a:schemeClr val="bg1"/>
                </a:solidFill>
                <a:latin typeface="楷体" panose="02010609060101010101" pitchFamily="49" charset="-122"/>
                <a:ea typeface="楷体" panose="02010609060101010101" pitchFamily="49" charset="-122"/>
              </a:rPr>
              <a:t>Docker</a:t>
            </a:r>
            <a:r>
              <a:rPr lang="zh-CN" altLang="en-US" sz="2400" dirty="0">
                <a:solidFill>
                  <a:schemeClr val="bg1"/>
                </a:solidFill>
                <a:latin typeface="楷体" panose="02010609060101010101" pitchFamily="49" charset="-122"/>
                <a:ea typeface="楷体" panose="02010609060101010101" pitchFamily="49" charset="-122"/>
              </a:rPr>
              <a:t>实例和虚拟网桥。</a:t>
            </a:r>
            <a:endParaRPr lang="en-US" altLang="zh-CN" sz="2400" dirty="0">
              <a:solidFill>
                <a:schemeClr val="bg1"/>
              </a:solidFill>
              <a:latin typeface="楷体" panose="02010609060101010101" pitchFamily="49" charset="-122"/>
              <a:ea typeface="楷体" panose="02010609060101010101" pitchFamily="49" charset="-122"/>
            </a:endParaRPr>
          </a:p>
          <a:p>
            <a:pPr>
              <a:lnSpc>
                <a:spcPct val="150000"/>
              </a:lnSpc>
            </a:pP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8B23C891-35AF-477F-8384-6E8BEC578B80}"/>
              </a:ext>
            </a:extLst>
          </p:cNvPr>
          <p:cNvPicPr>
            <a:picLocks noChangeAspect="1"/>
          </p:cNvPicPr>
          <p:nvPr/>
        </p:nvPicPr>
        <p:blipFill rotWithShape="1">
          <a:blip r:embed="rId2"/>
          <a:srcRect t="4717"/>
          <a:stretch/>
        </p:blipFill>
        <p:spPr>
          <a:xfrm>
            <a:off x="10820328" y="2787774"/>
            <a:ext cx="6926954" cy="4088933"/>
          </a:xfrm>
          <a:prstGeom prst="rect">
            <a:avLst/>
          </a:prstGeom>
        </p:spPr>
      </p:pic>
      <p:sp>
        <p:nvSpPr>
          <p:cNvPr id="2" name="矩形 1">
            <a:extLst>
              <a:ext uri="{FF2B5EF4-FFF2-40B4-BE49-F238E27FC236}">
                <a16:creationId xmlns:a16="http://schemas.microsoft.com/office/drawing/2014/main" id="{EBFEC802-C583-4FF6-9FB6-10DD93B54352}"/>
              </a:ext>
            </a:extLst>
          </p:cNvPr>
          <p:cNvSpPr/>
          <p:nvPr/>
        </p:nvSpPr>
        <p:spPr>
          <a:xfrm>
            <a:off x="4659899" y="8504994"/>
            <a:ext cx="10187404" cy="676660"/>
          </a:xfrm>
          <a:prstGeom prst="rect">
            <a:avLst/>
          </a:prstGeom>
        </p:spPr>
        <p:txBody>
          <a:bodyPr wrap="none">
            <a:spAutoFit/>
          </a:bodyPr>
          <a:lstStyle/>
          <a:p>
            <a:pPr algn="ctr">
              <a:lnSpc>
                <a:spcPct val="150000"/>
              </a:lnSpc>
            </a:pPr>
            <a:r>
              <a:rPr lang="zh-CN" altLang="en-US" sz="30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传统</a:t>
            </a:r>
            <a:r>
              <a:rPr lang="zh-CN" altLang="en-US" sz="3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局域网的安全问题是否会在</a:t>
            </a:r>
            <a:r>
              <a:rPr lang="en-US" altLang="zh-CN" sz="3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Docker</a:t>
            </a:r>
            <a:r>
              <a:rPr lang="zh-CN" altLang="en-US" sz="3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虚拟网络中重现呢？</a:t>
            </a:r>
          </a:p>
        </p:txBody>
      </p:sp>
      <p:pic>
        <p:nvPicPr>
          <p:cNvPr id="14" name="Picture 2" descr="åªåä¹é­ç«¥éä¸è¡¨æåå¤§å¨ æé³åªåè¡¨æåå¾çæç¬">
            <a:extLst>
              <a:ext uri="{FF2B5EF4-FFF2-40B4-BE49-F238E27FC236}">
                <a16:creationId xmlns:a16="http://schemas.microsoft.com/office/drawing/2014/main" id="{0947D420-1FFB-4DDF-B338-BBCD2A1F969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30170" y1="96750" x2="30170" y2="96750"/>
                        <a14:foregroundMark x1="36983" y1="95250" x2="36983" y2="95250"/>
                        <a14:foregroundMark x1="33333" y1="95250" x2="33333" y2="95250"/>
                        <a14:foregroundMark x1="34793" y1="92000" x2="34793" y2="92000"/>
                        <a14:foregroundMark x1="42579" y1="96500" x2="42579" y2="96500"/>
                        <a14:foregroundMark x1="53528" y1="97250" x2="53528" y2="97250"/>
                        <a14:foregroundMark x1="57178" y1="96500" x2="57178" y2="96500"/>
                        <a14:foregroundMark x1="58881" y1="97250" x2="57664" y2="91750"/>
                        <a14:foregroundMark x1="58394" y1="95000" x2="58881" y2="95250"/>
                        <a14:foregroundMark x1="63504" y1="93500" x2="63504" y2="93500"/>
                        <a14:foregroundMark x1="63260" y1="95250" x2="63260" y2="95250"/>
                        <a14:foregroundMark x1="63504" y1="96500" x2="63504" y2="96500"/>
                        <a14:foregroundMark x1="58394" y1="92750" x2="58394" y2="92750"/>
                        <a14:foregroundMark x1="54501" y1="89250" x2="54501" y2="89250"/>
                      </a14:backgroundRemoval>
                    </a14:imgEffect>
                  </a14:imgLayer>
                </a14:imgProps>
              </a:ext>
              <a:ext uri="{28A0092B-C50C-407E-A947-70E740481C1C}">
                <a14:useLocalDpi xmlns:a14="http://schemas.microsoft.com/office/drawing/2010/main" val="0"/>
              </a:ext>
            </a:extLst>
          </a:blip>
          <a:srcRect/>
          <a:stretch>
            <a:fillRect/>
          </a:stretch>
        </p:blipFill>
        <p:spPr bwMode="auto">
          <a:xfrm>
            <a:off x="2440969" y="7810286"/>
            <a:ext cx="2016224" cy="196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20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7FDD449-F986-4C1F-B712-1E390632775F}"/>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smtClean="0">
                <a:solidFill>
                  <a:schemeClr val="bg1"/>
                </a:solidFill>
                <a:latin typeface="Microsoft YaHei" panose="020B0503020204020204" pitchFamily="34" charset="-122"/>
                <a:ea typeface="Microsoft YaHei" panose="020B0503020204020204" pitchFamily="34" charset="-122"/>
              </a:rPr>
              <a:t> </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网络通信安全</a:t>
            </a:r>
          </a:p>
        </p:txBody>
      </p:sp>
      <p:sp>
        <p:nvSpPr>
          <p:cNvPr id="11" name="文本框 10">
            <a:extLst>
              <a:ext uri="{FF2B5EF4-FFF2-40B4-BE49-F238E27FC236}">
                <a16:creationId xmlns:a16="http://schemas.microsoft.com/office/drawing/2014/main" id="{05DE89EB-22A6-45CB-BC5A-AA883BE127EA}"/>
              </a:ext>
            </a:extLst>
          </p:cNvPr>
          <p:cNvSpPr txBox="1"/>
          <p:nvPr/>
        </p:nvSpPr>
        <p:spPr>
          <a:xfrm>
            <a:off x="5252149" y="2357705"/>
            <a:ext cx="9006077" cy="784830"/>
          </a:xfrm>
          <a:prstGeom prst="rect">
            <a:avLst/>
          </a:prstGeom>
          <a:noFill/>
        </p:spPr>
        <p:txBody>
          <a:bodyPr wrap="square" rtlCol="0">
            <a:spAutoFit/>
          </a:bodyPr>
          <a:lstStyle/>
          <a:p>
            <a:pPr algn="ctr">
              <a:lnSpc>
                <a:spcPct val="150000"/>
              </a:lnSpc>
            </a:pPr>
            <a:r>
              <a:rPr kumimoji="1" lang="zh-CN" altLang="en-US" sz="3000" dirty="0">
                <a:solidFill>
                  <a:prstClr val="white">
                    <a:lumMod val="95000"/>
                  </a:prstClr>
                </a:solidFill>
                <a:latin typeface="微软雅黑" panose="020B0503020204020204" pitchFamily="34" charset="-122"/>
                <a:ea typeface="微软雅黑" panose="020B0503020204020204" pitchFamily="34" charset="-122"/>
              </a:rPr>
              <a:t>基于设备 </a:t>
            </a:r>
            <a:r>
              <a:rPr kumimoji="1" lang="en-US" altLang="zh-CN" sz="3000" dirty="0">
                <a:solidFill>
                  <a:prstClr val="white">
                    <a:lumMod val="95000"/>
                  </a:prstClr>
                </a:solidFill>
                <a:latin typeface="微软雅黑" panose="020B0503020204020204" pitchFamily="34" charset="-122"/>
                <a:ea typeface="微软雅黑" panose="020B0503020204020204" pitchFamily="34" charset="-122"/>
              </a:rPr>
              <a:t>vs </a:t>
            </a:r>
            <a:r>
              <a:rPr kumimoji="1" lang="zh-CN" altLang="en-US" sz="3000" dirty="0">
                <a:solidFill>
                  <a:prstClr val="white">
                    <a:lumMod val="95000"/>
                  </a:prstClr>
                </a:solidFill>
                <a:latin typeface="微软雅黑" panose="020B0503020204020204" pitchFamily="34" charset="-122"/>
                <a:ea typeface="微软雅黑" panose="020B0503020204020204" pitchFamily="34" charset="-122"/>
              </a:rPr>
              <a:t>基于</a:t>
            </a:r>
            <a:r>
              <a:rPr kumimoji="1" lang="en-US" altLang="zh-CN" sz="3000" dirty="0">
                <a:solidFill>
                  <a:prstClr val="white">
                    <a:lumMod val="95000"/>
                  </a:prstClr>
                </a:solidFill>
                <a:latin typeface="微软雅黑" panose="020B0503020204020204" pitchFamily="34" charset="-122"/>
                <a:ea typeface="微软雅黑" panose="020B0503020204020204" pitchFamily="34" charset="-122"/>
              </a:rPr>
              <a:t>Docker</a:t>
            </a:r>
          </a:p>
        </p:txBody>
      </p:sp>
      <p:pic>
        <p:nvPicPr>
          <p:cNvPr id="4" name="图片 3">
            <a:extLst>
              <a:ext uri="{FF2B5EF4-FFF2-40B4-BE49-F238E27FC236}">
                <a16:creationId xmlns:a16="http://schemas.microsoft.com/office/drawing/2014/main" id="{6FCED33E-96C2-4825-ACB9-27780314083D}"/>
              </a:ext>
            </a:extLst>
          </p:cNvPr>
          <p:cNvPicPr>
            <a:picLocks noChangeAspect="1"/>
          </p:cNvPicPr>
          <p:nvPr/>
        </p:nvPicPr>
        <p:blipFill>
          <a:blip r:embed="rId2"/>
          <a:stretch>
            <a:fillRect/>
          </a:stretch>
        </p:blipFill>
        <p:spPr>
          <a:xfrm>
            <a:off x="4137770" y="4155926"/>
            <a:ext cx="4048498" cy="2999966"/>
          </a:xfrm>
          <a:prstGeom prst="rect">
            <a:avLst/>
          </a:prstGeom>
        </p:spPr>
      </p:pic>
      <p:pic>
        <p:nvPicPr>
          <p:cNvPr id="5" name="图片 4">
            <a:extLst>
              <a:ext uri="{FF2B5EF4-FFF2-40B4-BE49-F238E27FC236}">
                <a16:creationId xmlns:a16="http://schemas.microsoft.com/office/drawing/2014/main" id="{62BBF5A7-179D-4569-898C-DD1959BA49A2}"/>
              </a:ext>
            </a:extLst>
          </p:cNvPr>
          <p:cNvPicPr>
            <a:picLocks noChangeAspect="1"/>
          </p:cNvPicPr>
          <p:nvPr/>
        </p:nvPicPr>
        <p:blipFill>
          <a:blip r:embed="rId3"/>
          <a:stretch>
            <a:fillRect/>
          </a:stretch>
        </p:blipFill>
        <p:spPr>
          <a:xfrm>
            <a:off x="10264334" y="4176936"/>
            <a:ext cx="6330026" cy="3009675"/>
          </a:xfrm>
          <a:prstGeom prst="rect">
            <a:avLst/>
          </a:prstGeom>
        </p:spPr>
      </p:pic>
      <p:sp>
        <p:nvSpPr>
          <p:cNvPr id="55" name="矩形 54">
            <a:extLst>
              <a:ext uri="{FF2B5EF4-FFF2-40B4-BE49-F238E27FC236}">
                <a16:creationId xmlns:a16="http://schemas.microsoft.com/office/drawing/2014/main" id="{9C310E0F-CB9D-4644-8782-5C5C143EFD1E}"/>
              </a:ext>
            </a:extLst>
          </p:cNvPr>
          <p:cNvSpPr/>
          <p:nvPr/>
        </p:nvSpPr>
        <p:spPr>
          <a:xfrm>
            <a:off x="5429338" y="8079198"/>
            <a:ext cx="8648521" cy="1477328"/>
          </a:xfrm>
          <a:prstGeom prst="rect">
            <a:avLst/>
          </a:prstGeom>
        </p:spPr>
        <p:txBody>
          <a:bodyPr wrap="none">
            <a:spAutoFit/>
          </a:bodyPr>
          <a:lstStyle/>
          <a:p>
            <a:pPr algn="ctr">
              <a:lnSpc>
                <a:spcPct val="150000"/>
              </a:lnSpc>
            </a:pPr>
            <a:r>
              <a:rPr lang="zh-CN" altLang="en-US" sz="30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在</a:t>
            </a:r>
            <a:r>
              <a:rPr lang="en-US" altLang="zh-CN" sz="30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Docker</a:t>
            </a:r>
            <a:r>
              <a:rPr lang="zh-CN" altLang="en-US" sz="3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容器所允许的</a:t>
            </a:r>
            <a:r>
              <a:rPr lang="zh-CN" altLang="en-US" sz="30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权限范围</a:t>
            </a:r>
            <a:r>
              <a:rPr lang="zh-CN" altLang="en-US" sz="3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内开展相应</a:t>
            </a:r>
            <a:r>
              <a:rPr lang="zh-CN" altLang="en-US" sz="30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攻击。</a:t>
            </a:r>
            <a:endParaRPr lang="en-US" altLang="zh-CN" sz="30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ctr">
              <a:lnSpc>
                <a:spcPct val="150000"/>
              </a:lnSpc>
            </a:pPr>
            <a:r>
              <a:rPr lang="en-US" altLang="zh-CN" sz="30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lang="zh-CN" altLang="en-US" sz="30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不考虑内核提权漏洞的情况下</a:t>
            </a:r>
            <a:r>
              <a:rPr lang="en-US" altLang="zh-CN" sz="30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en-US" altLang="zh-CN" sz="3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650600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7FDD449-F986-4C1F-B712-1E390632775F}"/>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smtClean="0">
                <a:solidFill>
                  <a:schemeClr val="bg1"/>
                </a:solidFill>
                <a:latin typeface="Microsoft YaHei" panose="020B0503020204020204" pitchFamily="34" charset="-122"/>
                <a:ea typeface="Microsoft YaHei" panose="020B0503020204020204" pitchFamily="34" charset="-122"/>
              </a:rPr>
              <a:t> </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网络通信安全</a:t>
            </a:r>
          </a:p>
        </p:txBody>
      </p:sp>
      <p:sp>
        <p:nvSpPr>
          <p:cNvPr id="7" name="文本框 6">
            <a:extLst>
              <a:ext uri="{FF2B5EF4-FFF2-40B4-BE49-F238E27FC236}">
                <a16:creationId xmlns:a16="http://schemas.microsoft.com/office/drawing/2014/main" id="{F6CBFA6D-0D17-40CD-86AB-351D59C2B48F}"/>
              </a:ext>
            </a:extLst>
          </p:cNvPr>
          <p:cNvSpPr txBox="1"/>
          <p:nvPr/>
        </p:nvSpPr>
        <p:spPr>
          <a:xfrm>
            <a:off x="2548517" y="2571750"/>
            <a:ext cx="6701821" cy="3193182"/>
          </a:xfrm>
          <a:prstGeom prst="rect">
            <a:avLst/>
          </a:prstGeom>
          <a:noFill/>
        </p:spPr>
        <p:txBody>
          <a:bodyPr wrap="square" rtlCol="0">
            <a:spAutoFit/>
          </a:bodyPr>
          <a:lstStyle/>
          <a:p>
            <a:pPr>
              <a:lnSpc>
                <a:spcPct val="150000"/>
              </a:lnSpc>
            </a:pPr>
            <a:r>
              <a:rPr lang="en-US" altLang="zh-CN" sz="3000" dirty="0">
                <a:solidFill>
                  <a:schemeClr val="bg1"/>
                </a:solidFill>
                <a:latin typeface="微软雅黑" panose="020B0503020204020204" pitchFamily="34" charset="-122"/>
                <a:ea typeface="微软雅黑" panose="020B0503020204020204" pitchFamily="34" charset="-122"/>
              </a:rPr>
              <a:t>Docker</a:t>
            </a:r>
            <a:r>
              <a:rPr lang="zh-CN" altLang="en-US" sz="3000" dirty="0">
                <a:solidFill>
                  <a:schemeClr val="bg1"/>
                </a:solidFill>
                <a:latin typeface="微软雅黑" panose="020B0503020204020204" pitchFamily="34" charset="-122"/>
                <a:ea typeface="微软雅黑" panose="020B0503020204020204" pitchFamily="34" charset="-122"/>
              </a:rPr>
              <a:t>虚拟局域网中实现</a:t>
            </a:r>
            <a:r>
              <a:rPr lang="en-US" altLang="zh-CN" sz="3000" dirty="0">
                <a:solidFill>
                  <a:schemeClr val="bg1"/>
                </a:solidFill>
                <a:latin typeface="微软雅黑" panose="020B0503020204020204" pitchFamily="34" charset="-122"/>
                <a:ea typeface="微软雅黑" panose="020B0503020204020204" pitchFamily="34" charset="-122"/>
              </a:rPr>
              <a:t>ARP</a:t>
            </a:r>
            <a:r>
              <a:rPr lang="zh-CN" altLang="en-US" sz="3000" dirty="0">
                <a:solidFill>
                  <a:schemeClr val="bg1"/>
                </a:solidFill>
                <a:latin typeface="微软雅黑" panose="020B0503020204020204" pitchFamily="34" charset="-122"/>
                <a:ea typeface="微软雅黑" panose="020B0503020204020204" pitchFamily="34" charset="-122"/>
              </a:rPr>
              <a:t>欺骗：</a:t>
            </a:r>
            <a:endParaRPr lang="en-US" altLang="zh-CN" sz="3000" dirty="0">
              <a:solidFill>
                <a:schemeClr val="bg1"/>
              </a:solidFill>
              <a:latin typeface="微软雅黑" panose="020B0503020204020204" pitchFamily="34" charset="-122"/>
              <a:ea typeface="微软雅黑" panose="020B0503020204020204" pitchFamily="34" charset="-122"/>
            </a:endParaRPr>
          </a:p>
          <a:p>
            <a:pPr marL="538163" indent="-358775" defTabSz="480060">
              <a:lnSpc>
                <a:spcPct val="150000"/>
              </a:lnSpc>
              <a:spcBef>
                <a:spcPts val="525"/>
              </a:spcBef>
              <a:buFont typeface="Arial" panose="020B0604020202020204" pitchFamily="34" charset="0"/>
              <a:buChar char="•"/>
            </a:pPr>
            <a:r>
              <a:rPr lang="en-US" altLang="zh-CN" sz="2400" dirty="0">
                <a:solidFill>
                  <a:schemeClr val="bg1"/>
                </a:solidFill>
                <a:latin typeface="楷体" panose="02010609060101010101" pitchFamily="49" charset="-122"/>
                <a:ea typeface="楷体" panose="02010609060101010101" pitchFamily="49" charset="-122"/>
              </a:rPr>
              <a:t>ARP</a:t>
            </a:r>
            <a:r>
              <a:rPr lang="zh-CN" altLang="en-US" sz="2400" dirty="0">
                <a:solidFill>
                  <a:schemeClr val="bg1"/>
                </a:solidFill>
                <a:latin typeface="楷体" panose="02010609060101010101" pitchFamily="49" charset="-122"/>
                <a:ea typeface="楷体" panose="02010609060101010101" pitchFamily="49" charset="-122"/>
              </a:rPr>
              <a:t>表：</a:t>
            </a:r>
            <a:r>
              <a:rPr lang="en-US" altLang="zh-CN" sz="2400" dirty="0">
                <a:solidFill>
                  <a:schemeClr val="bg1"/>
                </a:solidFill>
                <a:latin typeface="楷体" panose="02010609060101010101" pitchFamily="49" charset="-122"/>
                <a:ea typeface="楷体" panose="02010609060101010101" pitchFamily="49" charset="-122"/>
              </a:rPr>
              <a:t>IP</a:t>
            </a:r>
            <a:r>
              <a:rPr lang="zh-CN" altLang="en-US" sz="2400" dirty="0">
                <a:solidFill>
                  <a:schemeClr val="bg1"/>
                </a:solidFill>
                <a:latin typeface="楷体" panose="02010609060101010101" pitchFamily="49" charset="-122"/>
                <a:ea typeface="楷体" panose="02010609060101010101" pitchFamily="49" charset="-122"/>
              </a:rPr>
              <a:t>地址 </a:t>
            </a:r>
            <a:r>
              <a:rPr lang="en-US" altLang="zh-CN" sz="2400" dirty="0">
                <a:solidFill>
                  <a:schemeClr val="bg1"/>
                </a:solidFill>
                <a:latin typeface="楷体" panose="02010609060101010101" pitchFamily="49" charset="-122"/>
                <a:ea typeface="楷体" panose="02010609060101010101" pitchFamily="49" charset="-122"/>
              </a:rPr>
              <a:t>-&gt; MAC</a:t>
            </a:r>
            <a:r>
              <a:rPr lang="zh-CN" altLang="en-US" sz="2400" dirty="0">
                <a:solidFill>
                  <a:schemeClr val="bg1"/>
                </a:solidFill>
                <a:latin typeface="楷体" panose="02010609060101010101" pitchFamily="49" charset="-122"/>
                <a:ea typeface="楷体" panose="02010609060101010101" pitchFamily="49" charset="-122"/>
              </a:rPr>
              <a:t>地址</a:t>
            </a:r>
            <a:endParaRPr lang="en-US" altLang="zh-CN" sz="2400" dirty="0">
              <a:solidFill>
                <a:schemeClr val="bg1"/>
              </a:solidFill>
              <a:latin typeface="楷体" panose="02010609060101010101" pitchFamily="49" charset="-122"/>
              <a:ea typeface="楷体" panose="02010609060101010101" pitchFamily="49" charset="-122"/>
            </a:endParaRPr>
          </a:p>
          <a:p>
            <a:pPr marL="538163" indent="-358775" defTabSz="480060">
              <a:lnSpc>
                <a:spcPct val="150000"/>
              </a:lnSpc>
              <a:spcBef>
                <a:spcPts val="525"/>
              </a:spcBef>
              <a:buFont typeface="Arial" panose="020B0604020202020204" pitchFamily="34" charset="0"/>
              <a:buChar char="•"/>
            </a:pPr>
            <a:r>
              <a:rPr lang="zh-CN" altLang="en-US" sz="2400" dirty="0">
                <a:solidFill>
                  <a:schemeClr val="bg1"/>
                </a:solidFill>
                <a:latin typeface="楷体" panose="02010609060101010101" pitchFamily="49" charset="-122"/>
                <a:ea typeface="楷体" panose="02010609060101010101" pitchFamily="49" charset="-122"/>
              </a:rPr>
              <a:t>基本原理：</a:t>
            </a:r>
            <a:r>
              <a:rPr lang="en-US" altLang="zh-CN" sz="2400" dirty="0">
                <a:solidFill>
                  <a:schemeClr val="bg1"/>
                </a:solidFill>
                <a:latin typeface="楷体" panose="02010609060101010101" pitchFamily="49" charset="-122"/>
                <a:ea typeface="楷体" panose="02010609060101010101" pitchFamily="49" charset="-122"/>
              </a:rPr>
              <a:t>ARP</a:t>
            </a:r>
            <a:r>
              <a:rPr lang="zh-CN" altLang="en-US" sz="2400" dirty="0">
                <a:solidFill>
                  <a:schemeClr val="bg1"/>
                </a:solidFill>
                <a:latin typeface="楷体" panose="02010609060101010101" pitchFamily="49" charset="-122"/>
                <a:ea typeface="楷体" panose="02010609060101010101" pitchFamily="49" charset="-122"/>
              </a:rPr>
              <a:t>数据包真实性无法验证</a:t>
            </a:r>
            <a:endParaRPr lang="en-US" altLang="zh-CN" sz="2400" dirty="0">
              <a:solidFill>
                <a:schemeClr val="bg1"/>
              </a:solidFill>
              <a:latin typeface="楷体" panose="02010609060101010101" pitchFamily="49" charset="-122"/>
              <a:ea typeface="楷体" panose="02010609060101010101" pitchFamily="49" charset="-122"/>
            </a:endParaRPr>
          </a:p>
          <a:p>
            <a:pPr marL="538163" indent="-358775" defTabSz="480060">
              <a:lnSpc>
                <a:spcPct val="150000"/>
              </a:lnSpc>
              <a:spcBef>
                <a:spcPts val="525"/>
              </a:spcBef>
              <a:buFont typeface="Arial" panose="020B0604020202020204" pitchFamily="34" charset="0"/>
              <a:buChar char="•"/>
            </a:pPr>
            <a:r>
              <a:rPr kumimoji="1" lang="zh-CN" altLang="en-US" sz="2400" dirty="0">
                <a:solidFill>
                  <a:schemeClr val="bg1"/>
                </a:solidFill>
                <a:latin typeface="楷体" panose="02010609060101010101" pitchFamily="49" charset="-122"/>
                <a:ea typeface="楷体" panose="02010609060101010101" pitchFamily="49" charset="-122"/>
              </a:rPr>
              <a:t>实现思路：伪造</a:t>
            </a:r>
            <a:r>
              <a:rPr kumimoji="1" lang="en-US" altLang="zh-CN" sz="2400" dirty="0">
                <a:solidFill>
                  <a:schemeClr val="bg1"/>
                </a:solidFill>
                <a:latin typeface="楷体" panose="02010609060101010101" pitchFamily="49" charset="-122"/>
                <a:ea typeface="楷体" panose="02010609060101010101" pitchFamily="49" charset="-122"/>
              </a:rPr>
              <a:t>ARP</a:t>
            </a:r>
            <a:r>
              <a:rPr kumimoji="1" lang="zh-CN" altLang="en-US" sz="2400" dirty="0">
                <a:solidFill>
                  <a:schemeClr val="bg1"/>
                </a:solidFill>
                <a:latin typeface="楷体" panose="02010609060101010101" pitchFamily="49" charset="-122"/>
                <a:ea typeface="楷体" panose="02010609060101010101" pitchFamily="49" charset="-122"/>
              </a:rPr>
              <a:t>请求</a:t>
            </a:r>
            <a:r>
              <a:rPr kumimoji="1" lang="en-US" altLang="zh-CN" sz="2400" dirty="0">
                <a:solidFill>
                  <a:schemeClr val="bg1"/>
                </a:solidFill>
                <a:latin typeface="楷体" panose="02010609060101010101" pitchFamily="49" charset="-122"/>
                <a:ea typeface="楷体" panose="02010609060101010101" pitchFamily="49" charset="-122"/>
              </a:rPr>
              <a:t>/</a:t>
            </a:r>
            <a:r>
              <a:rPr kumimoji="1" lang="zh-CN" altLang="en-US" sz="2400" dirty="0">
                <a:solidFill>
                  <a:schemeClr val="bg1"/>
                </a:solidFill>
                <a:latin typeface="楷体" panose="02010609060101010101" pitchFamily="49" charset="-122"/>
                <a:ea typeface="楷体" panose="02010609060101010101" pitchFamily="49" charset="-122"/>
              </a:rPr>
              <a:t>响应包，并利用原始套机字对其进行广播。</a:t>
            </a:r>
            <a:endParaRPr kumimoji="1" lang="en-US" altLang="zh-CN" sz="2400" dirty="0">
              <a:solidFill>
                <a:schemeClr val="bg1"/>
              </a:solidFill>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5889D53A-6F7A-48AC-B00A-0C347344D735}"/>
              </a:ext>
            </a:extLst>
          </p:cNvPr>
          <p:cNvPicPr>
            <a:picLocks noChangeAspect="1"/>
          </p:cNvPicPr>
          <p:nvPr/>
        </p:nvPicPr>
        <p:blipFill>
          <a:blip r:embed="rId3"/>
          <a:stretch>
            <a:fillRect/>
          </a:stretch>
        </p:blipFill>
        <p:spPr>
          <a:xfrm>
            <a:off x="12654834" y="1404657"/>
            <a:ext cx="3789015" cy="1566777"/>
          </a:xfrm>
          <a:prstGeom prst="rect">
            <a:avLst/>
          </a:prstGeom>
        </p:spPr>
      </p:pic>
      <p:pic>
        <p:nvPicPr>
          <p:cNvPr id="14" name="图片 13">
            <a:extLst>
              <a:ext uri="{FF2B5EF4-FFF2-40B4-BE49-F238E27FC236}">
                <a16:creationId xmlns:a16="http://schemas.microsoft.com/office/drawing/2014/main" id="{0E5D42D8-501E-4C64-805C-61E808D22DBE}"/>
              </a:ext>
            </a:extLst>
          </p:cNvPr>
          <p:cNvPicPr>
            <a:picLocks noChangeAspect="1"/>
          </p:cNvPicPr>
          <p:nvPr/>
        </p:nvPicPr>
        <p:blipFill rotWithShape="1">
          <a:blip r:embed="rId4"/>
          <a:srcRect b="36726"/>
          <a:stretch/>
        </p:blipFill>
        <p:spPr>
          <a:xfrm>
            <a:off x="10042426" y="3502399"/>
            <a:ext cx="9013832" cy="1949672"/>
          </a:xfrm>
          <a:prstGeom prst="rect">
            <a:avLst/>
          </a:prstGeom>
        </p:spPr>
      </p:pic>
      <p:sp>
        <p:nvSpPr>
          <p:cNvPr id="15" name="矩形 14">
            <a:extLst>
              <a:ext uri="{FF2B5EF4-FFF2-40B4-BE49-F238E27FC236}">
                <a16:creationId xmlns:a16="http://schemas.microsoft.com/office/drawing/2014/main" id="{FC69074D-7D57-4B42-AB4F-90A54A92CED2}"/>
              </a:ext>
            </a:extLst>
          </p:cNvPr>
          <p:cNvSpPr/>
          <p:nvPr/>
        </p:nvSpPr>
        <p:spPr>
          <a:xfrm>
            <a:off x="14869218" y="4007247"/>
            <a:ext cx="4187040" cy="4308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EAAC572A-646C-4A89-A5E0-37C52624534C}"/>
              </a:ext>
            </a:extLst>
          </p:cNvPr>
          <p:cNvPicPr>
            <a:picLocks noChangeAspect="1"/>
          </p:cNvPicPr>
          <p:nvPr/>
        </p:nvPicPr>
        <p:blipFill>
          <a:blip r:embed="rId5"/>
          <a:stretch>
            <a:fillRect/>
          </a:stretch>
        </p:blipFill>
        <p:spPr>
          <a:xfrm>
            <a:off x="0" y="8816078"/>
            <a:ext cx="1968483" cy="935935"/>
          </a:xfrm>
          <a:prstGeom prst="rect">
            <a:avLst/>
          </a:prstGeom>
        </p:spPr>
      </p:pic>
      <p:sp>
        <p:nvSpPr>
          <p:cNvPr id="25" name="文本框 24">
            <a:extLst>
              <a:ext uri="{FF2B5EF4-FFF2-40B4-BE49-F238E27FC236}">
                <a16:creationId xmlns:a16="http://schemas.microsoft.com/office/drawing/2014/main" id="{360EEA0C-B950-4716-83CB-3B015CEE92BC}"/>
              </a:ext>
            </a:extLst>
          </p:cNvPr>
          <p:cNvSpPr txBox="1"/>
          <p:nvPr/>
        </p:nvSpPr>
        <p:spPr>
          <a:xfrm>
            <a:off x="2548517" y="5898321"/>
            <a:ext cx="6701821" cy="2639184"/>
          </a:xfrm>
          <a:prstGeom prst="rect">
            <a:avLst/>
          </a:prstGeom>
          <a:noFill/>
        </p:spPr>
        <p:txBody>
          <a:bodyPr wrap="square" rtlCol="0">
            <a:spAutoFit/>
          </a:bodyPr>
          <a:lstStyle/>
          <a:p>
            <a:pPr>
              <a:lnSpc>
                <a:spcPct val="150000"/>
              </a:lnSpc>
            </a:pPr>
            <a:r>
              <a:rPr lang="zh-CN" altLang="en-US" sz="3000" dirty="0">
                <a:solidFill>
                  <a:schemeClr val="bg1"/>
                </a:solidFill>
                <a:latin typeface="微软雅黑" panose="020B0503020204020204" pitchFamily="34" charset="-122"/>
                <a:ea typeface="微软雅黑" panose="020B0503020204020204" pitchFamily="34" charset="-122"/>
              </a:rPr>
              <a:t>攻击成功的条件：</a:t>
            </a:r>
            <a:endParaRPr lang="en-US" altLang="zh-CN" sz="3000" dirty="0">
              <a:solidFill>
                <a:schemeClr val="bg1"/>
              </a:solidFill>
              <a:latin typeface="微软雅黑" panose="020B0503020204020204" pitchFamily="34" charset="-122"/>
              <a:ea typeface="微软雅黑" panose="020B0503020204020204" pitchFamily="34" charset="-122"/>
            </a:endParaRPr>
          </a:p>
          <a:p>
            <a:pPr marL="179388" defTabSz="480060">
              <a:lnSpc>
                <a:spcPct val="150000"/>
              </a:lnSpc>
              <a:spcBef>
                <a:spcPts val="525"/>
              </a:spcBef>
            </a:pPr>
            <a:r>
              <a:rPr lang="zh-CN" altLang="en-US" sz="2400" dirty="0">
                <a:solidFill>
                  <a:schemeClr val="bg1"/>
                </a:solidFill>
                <a:latin typeface="楷体" panose="02010609060101010101" pitchFamily="49" charset="-122"/>
                <a:ea typeface="楷体" panose="02010609060101010101" pitchFamily="49" charset="-122"/>
              </a:rPr>
              <a:t>≈原始套接字的使用条件</a:t>
            </a:r>
          </a:p>
          <a:p>
            <a:pPr marL="998538" indent="-457200" defTabSz="480060">
              <a:lnSpc>
                <a:spcPct val="150000"/>
              </a:lnSpc>
              <a:spcBef>
                <a:spcPts val="525"/>
              </a:spcBef>
              <a:buFont typeface="Wingdings" panose="05000000000000000000" pitchFamily="2" charset="2"/>
              <a:buChar char="ü"/>
            </a:pPr>
            <a:r>
              <a:rPr lang="en-US" altLang="zh-CN" sz="2400" dirty="0">
                <a:solidFill>
                  <a:schemeClr val="bg1"/>
                </a:solidFill>
                <a:latin typeface="楷体" panose="02010609060101010101" pitchFamily="49" charset="-122"/>
                <a:ea typeface="楷体" panose="02010609060101010101" pitchFamily="49" charset="-122"/>
              </a:rPr>
              <a:t>UID</a:t>
            </a:r>
            <a:r>
              <a:rPr lang="zh-CN" altLang="en-US" sz="2400" dirty="0">
                <a:solidFill>
                  <a:schemeClr val="bg1"/>
                </a:solidFill>
                <a:latin typeface="楷体" panose="02010609060101010101" pitchFamily="49" charset="-122"/>
                <a:ea typeface="楷体" panose="02010609060101010101" pitchFamily="49" charset="-122"/>
              </a:rPr>
              <a:t>：</a:t>
            </a:r>
            <a:r>
              <a:rPr lang="en-US" altLang="zh-CN" sz="2400" dirty="0">
                <a:solidFill>
                  <a:schemeClr val="bg1"/>
                </a:solidFill>
                <a:latin typeface="楷体" panose="02010609060101010101" pitchFamily="49" charset="-122"/>
                <a:ea typeface="楷体" panose="02010609060101010101" pitchFamily="49" charset="-122"/>
              </a:rPr>
              <a:t>0 (i.e. Root)</a:t>
            </a:r>
          </a:p>
          <a:p>
            <a:pPr marL="998538" indent="-457200" defTabSz="480060">
              <a:lnSpc>
                <a:spcPct val="150000"/>
              </a:lnSpc>
              <a:spcBef>
                <a:spcPts val="525"/>
              </a:spcBef>
              <a:buFont typeface="Wingdings" panose="05000000000000000000" pitchFamily="2" charset="2"/>
              <a:buChar char="ü"/>
            </a:pPr>
            <a:r>
              <a:rPr lang="en-US" altLang="zh-CN" sz="2400" dirty="0">
                <a:solidFill>
                  <a:schemeClr val="bg1"/>
                </a:solidFill>
                <a:latin typeface="楷体" panose="02010609060101010101" pitchFamily="49" charset="-122"/>
                <a:ea typeface="楷体" panose="02010609060101010101" pitchFamily="49" charset="-122"/>
              </a:rPr>
              <a:t>CAP_NET_RAW</a:t>
            </a:r>
          </a:p>
        </p:txBody>
      </p:sp>
      <p:sp>
        <p:nvSpPr>
          <p:cNvPr id="9" name="文本框 8">
            <a:extLst>
              <a:ext uri="{FF2B5EF4-FFF2-40B4-BE49-F238E27FC236}">
                <a16:creationId xmlns:a16="http://schemas.microsoft.com/office/drawing/2014/main" id="{AA42046E-A59F-4EB0-B9F9-2C8A165780AE}"/>
              </a:ext>
            </a:extLst>
          </p:cNvPr>
          <p:cNvSpPr txBox="1"/>
          <p:nvPr/>
        </p:nvSpPr>
        <p:spPr>
          <a:xfrm>
            <a:off x="10042426" y="5956126"/>
            <a:ext cx="7061862" cy="3449021"/>
          </a:xfrm>
          <a:prstGeom prst="rect">
            <a:avLst/>
          </a:prstGeom>
          <a:solidFill>
            <a:srgbClr val="E7E6E6"/>
          </a:solidFill>
          <a:ln>
            <a:solidFill>
              <a:srgbClr val="F3F3F3"/>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25000"/>
              </a:lnSpc>
            </a:pPr>
            <a:r>
              <a:rPr lang="zh-CN" altLang="en-US" sz="1600" b="1" dirty="0">
                <a:solidFill>
                  <a:schemeClr val="tx1"/>
                </a:solidFill>
                <a:latin typeface="Times New Roman" panose="02020603050405020304" pitchFamily="18" charset="0"/>
                <a:cs typeface="Times New Roman" panose="02020603050405020304" pitchFamily="18" charset="0"/>
              </a:rPr>
              <a:t>*：本地测试环境中的权限查看（</a:t>
            </a:r>
            <a:r>
              <a:rPr lang="en-US" altLang="zh-CN" sz="1600" b="1" dirty="0">
                <a:solidFill>
                  <a:schemeClr val="tx1"/>
                </a:solidFill>
                <a:latin typeface="Times New Roman" panose="02020603050405020304" pitchFamily="18" charset="0"/>
                <a:cs typeface="Times New Roman" panose="02020603050405020304" pitchFamily="18" charset="0"/>
              </a:rPr>
              <a:t>Docker Ubuntu</a:t>
            </a:r>
            <a:r>
              <a:rPr lang="zh-CN" altLang="en-US" sz="1600" b="1" dirty="0">
                <a:solidFill>
                  <a:schemeClr val="tx1"/>
                </a:solidFill>
                <a:latin typeface="Times New Roman" panose="02020603050405020304" pitchFamily="18" charset="0"/>
                <a:cs typeface="Times New Roman" panose="02020603050405020304" pitchFamily="18" charset="0"/>
              </a:rPr>
              <a:t>映像）</a:t>
            </a:r>
            <a:endParaRPr lang="en-US" altLang="zh-CN" sz="1600" b="1" dirty="0">
              <a:solidFill>
                <a:schemeClr val="tx1"/>
              </a:solidFill>
              <a:latin typeface="Times New Roman" panose="02020603050405020304" pitchFamily="18" charset="0"/>
              <a:cs typeface="Times New Roman" panose="02020603050405020304" pitchFamily="18" charset="0"/>
            </a:endParaRPr>
          </a:p>
          <a:p>
            <a:pPr>
              <a:lnSpc>
                <a:spcPct val="125000"/>
              </a:lnSpc>
            </a:pP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err="1">
                <a:solidFill>
                  <a:schemeClr val="tx1"/>
                </a:solidFill>
                <a:latin typeface="Times New Roman" panose="02020603050405020304" pitchFamily="18" charset="0"/>
                <a:cs typeface="Times New Roman" panose="02020603050405020304" pitchFamily="18" charset="0"/>
              </a:rPr>
              <a:t>ps</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err="1">
                <a:solidFill>
                  <a:schemeClr val="tx1"/>
                </a:solidFill>
                <a:latin typeface="Times New Roman" panose="02020603050405020304" pitchFamily="18" charset="0"/>
                <a:cs typeface="Times New Roman" panose="02020603050405020304" pitchFamily="18" charset="0"/>
              </a:rPr>
              <a:t>ef</a:t>
            </a:r>
            <a:endParaRPr lang="en-US" altLang="zh-CN" sz="1600" b="1" dirty="0">
              <a:solidFill>
                <a:schemeClr val="tx1"/>
              </a:solidFill>
              <a:latin typeface="Times New Roman" panose="02020603050405020304" pitchFamily="18" charset="0"/>
              <a:cs typeface="Times New Roman" panose="02020603050405020304" pitchFamily="18" charset="0"/>
            </a:endParaRPr>
          </a:p>
          <a:p>
            <a:pPr>
              <a:lnSpc>
                <a:spcPct val="125000"/>
              </a:lnSpc>
            </a:pPr>
            <a:r>
              <a:rPr lang="en-US" altLang="zh-CN" sz="1600" dirty="0">
                <a:solidFill>
                  <a:schemeClr val="tx1"/>
                </a:solidFill>
                <a:latin typeface="Times New Roman" panose="02020603050405020304" pitchFamily="18" charset="0"/>
                <a:cs typeface="Times New Roman" panose="02020603050405020304" pitchFamily="18" charset="0"/>
              </a:rPr>
              <a:t>UID        PID  PPID  C STIME TTY          TIME CMD</a:t>
            </a:r>
          </a:p>
          <a:p>
            <a:pPr>
              <a:lnSpc>
                <a:spcPct val="125000"/>
              </a:lnSpc>
            </a:pPr>
            <a:r>
              <a:rPr lang="en-US" altLang="zh-CN" sz="1600" b="1" dirty="0">
                <a:solidFill>
                  <a:srgbClr val="C00000"/>
                </a:solidFill>
                <a:latin typeface="Times New Roman" panose="02020603050405020304" pitchFamily="18" charset="0"/>
                <a:cs typeface="Times New Roman" panose="02020603050405020304" pitchFamily="18" charset="0"/>
              </a:rPr>
              <a:t>root</a:t>
            </a:r>
            <a:r>
              <a:rPr lang="en-US" altLang="zh-CN" sz="1600" dirty="0">
                <a:solidFill>
                  <a:schemeClr val="tx1"/>
                </a:solidFill>
                <a:latin typeface="Times New Roman" panose="02020603050405020304" pitchFamily="18" charset="0"/>
                <a:cs typeface="Times New Roman" panose="02020603050405020304" pitchFamily="18" charset="0"/>
              </a:rPr>
              <a:t>         1     0  8 02:46 pts/0    00:00:00 /bin/bash</a:t>
            </a:r>
          </a:p>
          <a:p>
            <a:pPr>
              <a:lnSpc>
                <a:spcPct val="125000"/>
              </a:lnSpc>
            </a:pPr>
            <a:r>
              <a:rPr lang="en-US" altLang="zh-CN" sz="1600" b="1" dirty="0">
                <a:solidFill>
                  <a:srgbClr val="C00000"/>
                </a:solidFill>
                <a:latin typeface="Times New Roman" panose="02020603050405020304" pitchFamily="18" charset="0"/>
                <a:cs typeface="Times New Roman" panose="02020603050405020304" pitchFamily="18" charset="0"/>
              </a:rPr>
              <a:t>root</a:t>
            </a:r>
            <a:r>
              <a:rPr lang="en-US" altLang="zh-CN" sz="1600" dirty="0">
                <a:solidFill>
                  <a:schemeClr val="tx1"/>
                </a:solidFill>
                <a:latin typeface="Times New Roman" panose="02020603050405020304" pitchFamily="18" charset="0"/>
                <a:cs typeface="Times New Roman" panose="02020603050405020304" pitchFamily="18" charset="0"/>
              </a:rPr>
              <a:t>        12     1  0 02:46 pts/0    00:00:00 </a:t>
            </a:r>
            <a:r>
              <a:rPr lang="en-US" altLang="zh-CN" sz="1600" dirty="0" err="1">
                <a:solidFill>
                  <a:schemeClr val="tx1"/>
                </a:solidFill>
                <a:latin typeface="Times New Roman" panose="02020603050405020304" pitchFamily="18" charset="0"/>
                <a:cs typeface="Times New Roman" panose="02020603050405020304" pitchFamily="18" charset="0"/>
              </a:rPr>
              <a:t>ps</a:t>
            </a:r>
            <a:r>
              <a:rPr lang="en-US" altLang="zh-CN" sz="1600" dirty="0">
                <a:solidFill>
                  <a:schemeClr val="tx1"/>
                </a:solidFill>
                <a:latin typeface="Times New Roman" panose="02020603050405020304" pitchFamily="18" charset="0"/>
                <a:cs typeface="Times New Roman" panose="02020603050405020304" pitchFamily="18" charset="0"/>
              </a:rPr>
              <a:t> -</a:t>
            </a:r>
            <a:r>
              <a:rPr lang="en-US" altLang="zh-CN" sz="1600" dirty="0" err="1">
                <a:solidFill>
                  <a:schemeClr val="tx1"/>
                </a:solidFill>
                <a:latin typeface="Times New Roman" panose="02020603050405020304" pitchFamily="18" charset="0"/>
                <a:cs typeface="Times New Roman" panose="02020603050405020304" pitchFamily="18" charset="0"/>
              </a:rPr>
              <a:t>ef</a:t>
            </a:r>
            <a:endParaRPr lang="en-US" altLang="zh-CN" sz="1600" dirty="0">
              <a:solidFill>
                <a:schemeClr val="tx1"/>
              </a:solidFill>
              <a:latin typeface="Times New Roman" panose="02020603050405020304" pitchFamily="18" charset="0"/>
              <a:cs typeface="Times New Roman" panose="02020603050405020304" pitchFamily="18" charset="0"/>
            </a:endParaRPr>
          </a:p>
          <a:p>
            <a:pPr>
              <a:lnSpc>
                <a:spcPct val="125000"/>
              </a:lnSpc>
            </a:pPr>
            <a:endParaRPr lang="en-US" altLang="zh-CN" sz="1600" b="1" dirty="0">
              <a:solidFill>
                <a:schemeClr val="tx1"/>
              </a:solidFill>
              <a:latin typeface="Times New Roman" panose="02020603050405020304" pitchFamily="18" charset="0"/>
              <a:cs typeface="Times New Roman" panose="02020603050405020304" pitchFamily="18" charset="0"/>
            </a:endParaRPr>
          </a:p>
          <a:p>
            <a:pPr>
              <a:lnSpc>
                <a:spcPct val="125000"/>
              </a:lnSpc>
            </a:pP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err="1">
                <a:solidFill>
                  <a:schemeClr val="tx1"/>
                </a:solidFill>
                <a:latin typeface="Times New Roman" panose="02020603050405020304" pitchFamily="18" charset="0"/>
                <a:cs typeface="Times New Roman" panose="02020603050405020304" pitchFamily="18" charset="0"/>
              </a:rPr>
              <a:t>getpcaps</a:t>
            </a:r>
            <a:r>
              <a:rPr lang="en-US" altLang="zh-CN" sz="1600" b="1" dirty="0">
                <a:solidFill>
                  <a:schemeClr val="tx1"/>
                </a:solidFill>
                <a:latin typeface="Times New Roman" panose="02020603050405020304" pitchFamily="18" charset="0"/>
                <a:cs typeface="Times New Roman" panose="02020603050405020304" pitchFamily="18" charset="0"/>
              </a:rPr>
              <a:t> 1</a:t>
            </a:r>
          </a:p>
          <a:p>
            <a:pPr>
              <a:lnSpc>
                <a:spcPct val="125000"/>
              </a:lnSpc>
            </a:pPr>
            <a:r>
              <a:rPr lang="en-US" altLang="zh-CN" sz="1600" dirty="0">
                <a:solidFill>
                  <a:schemeClr val="tx1"/>
                </a:solidFill>
                <a:latin typeface="Times New Roman" panose="02020603050405020304" pitchFamily="18" charset="0"/>
                <a:cs typeface="Times New Roman" panose="02020603050405020304" pitchFamily="18" charset="0"/>
              </a:rPr>
              <a:t>Capabilities for `1': = cap_chown,cap_dac_override,cap_fowner,cap_fsetid,cap_kill,cap_setgid,cap_setuid,cap_setpcap,cap_net_bind_service,</a:t>
            </a:r>
            <a:r>
              <a:rPr lang="en-US" altLang="zh-CN" sz="1600" b="1" dirty="0">
                <a:solidFill>
                  <a:srgbClr val="C00000"/>
                </a:solidFill>
                <a:latin typeface="Times New Roman" panose="02020603050405020304" pitchFamily="18" charset="0"/>
                <a:cs typeface="Times New Roman" panose="02020603050405020304" pitchFamily="18" charset="0"/>
              </a:rPr>
              <a:t>cap_net_raw</a:t>
            </a:r>
            <a:r>
              <a:rPr lang="en-US" altLang="zh-CN" sz="1600" dirty="0">
                <a:solidFill>
                  <a:schemeClr val="tx1"/>
                </a:solidFill>
                <a:latin typeface="Times New Roman" panose="02020603050405020304" pitchFamily="18" charset="0"/>
                <a:cs typeface="Times New Roman" panose="02020603050405020304" pitchFamily="18" charset="0"/>
              </a:rPr>
              <a:t>,cap_sys_chroot,cap_mknod,cap_audit_write,cap_setfcap+eip</a:t>
            </a:r>
          </a:p>
        </p:txBody>
      </p:sp>
    </p:spTree>
    <p:extLst>
      <p:ext uri="{BB962C8B-B14F-4D97-AF65-F5344CB8AC3E}">
        <p14:creationId xmlns:p14="http://schemas.microsoft.com/office/powerpoint/2010/main" val="407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7FDD449-F986-4C1F-B712-1E390632775F}"/>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smtClean="0">
                <a:solidFill>
                  <a:schemeClr val="bg1"/>
                </a:solidFill>
                <a:latin typeface="Microsoft YaHei" panose="020B0503020204020204" pitchFamily="34" charset="-122"/>
                <a:ea typeface="Microsoft YaHei" panose="020B0503020204020204" pitchFamily="34" charset="-122"/>
              </a:rPr>
              <a:t> </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网络通信安全</a:t>
            </a:r>
          </a:p>
        </p:txBody>
      </p:sp>
      <p:sp>
        <p:nvSpPr>
          <p:cNvPr id="7" name="文本框 6">
            <a:extLst>
              <a:ext uri="{FF2B5EF4-FFF2-40B4-BE49-F238E27FC236}">
                <a16:creationId xmlns:a16="http://schemas.microsoft.com/office/drawing/2014/main" id="{F6CBFA6D-0D17-40CD-86AB-351D59C2B48F}"/>
              </a:ext>
            </a:extLst>
          </p:cNvPr>
          <p:cNvSpPr txBox="1"/>
          <p:nvPr/>
        </p:nvSpPr>
        <p:spPr>
          <a:xfrm>
            <a:off x="2548517" y="2571750"/>
            <a:ext cx="7206671" cy="3193182"/>
          </a:xfrm>
          <a:prstGeom prst="rect">
            <a:avLst/>
          </a:prstGeom>
          <a:noFill/>
        </p:spPr>
        <p:txBody>
          <a:bodyPr wrap="square" rtlCol="0">
            <a:spAutoFit/>
          </a:bodyPr>
          <a:lstStyle/>
          <a:p>
            <a:pPr>
              <a:lnSpc>
                <a:spcPct val="150000"/>
              </a:lnSpc>
            </a:pPr>
            <a:r>
              <a:rPr lang="en-US" altLang="zh-CN" sz="3000" dirty="0">
                <a:solidFill>
                  <a:schemeClr val="bg1"/>
                </a:solidFill>
                <a:latin typeface="微软雅黑" panose="020B0503020204020204" pitchFamily="34" charset="-122"/>
                <a:ea typeface="微软雅黑" panose="020B0503020204020204" pitchFamily="34" charset="-122"/>
              </a:rPr>
              <a:t>Docker</a:t>
            </a:r>
            <a:r>
              <a:rPr lang="zh-CN" altLang="en-US" sz="3000" dirty="0">
                <a:solidFill>
                  <a:schemeClr val="bg1"/>
                </a:solidFill>
                <a:latin typeface="微软雅黑" panose="020B0503020204020204" pitchFamily="34" charset="-122"/>
                <a:ea typeface="微软雅黑" panose="020B0503020204020204" pitchFamily="34" charset="-122"/>
              </a:rPr>
              <a:t>虚拟局域网中实现中间人攻击：</a:t>
            </a:r>
            <a:endParaRPr lang="en-US" altLang="zh-CN" sz="3000" dirty="0">
              <a:solidFill>
                <a:schemeClr val="bg1"/>
              </a:solidFill>
              <a:latin typeface="微软雅黑" panose="020B0503020204020204" pitchFamily="34" charset="-122"/>
              <a:ea typeface="微软雅黑" panose="020B0503020204020204" pitchFamily="34" charset="-122"/>
            </a:endParaRPr>
          </a:p>
          <a:p>
            <a:pPr marL="538163" indent="-358775" defTabSz="480060">
              <a:lnSpc>
                <a:spcPct val="150000"/>
              </a:lnSpc>
              <a:spcBef>
                <a:spcPts val="525"/>
              </a:spcBef>
              <a:buFont typeface="Arial" panose="020B0604020202020204" pitchFamily="34" charset="0"/>
              <a:buChar char="•"/>
            </a:pPr>
            <a:r>
              <a:rPr kumimoji="1" lang="zh-CN" altLang="en-US" sz="2400" dirty="0">
                <a:solidFill>
                  <a:schemeClr val="bg1"/>
                </a:solidFill>
                <a:latin typeface="楷体" panose="02010609060101010101" pitchFamily="49" charset="-122"/>
                <a:ea typeface="楷体" panose="02010609060101010101" pitchFamily="49" charset="-122"/>
              </a:rPr>
              <a:t>以</a:t>
            </a:r>
            <a:r>
              <a:rPr kumimoji="1" lang="en-US" altLang="zh-CN" sz="2400" dirty="0">
                <a:solidFill>
                  <a:schemeClr val="bg1"/>
                </a:solidFill>
                <a:latin typeface="楷体" panose="02010609060101010101" pitchFamily="49" charset="-122"/>
                <a:ea typeface="楷体" panose="02010609060101010101" pitchFamily="49" charset="-122"/>
              </a:rPr>
              <a:t>ARP</a:t>
            </a:r>
            <a:r>
              <a:rPr kumimoji="1" lang="zh-CN" altLang="en-US" sz="2400" dirty="0">
                <a:solidFill>
                  <a:schemeClr val="bg1"/>
                </a:solidFill>
                <a:latin typeface="楷体" panose="02010609060101010101" pitchFamily="49" charset="-122"/>
                <a:ea typeface="楷体" panose="02010609060101010101" pitchFamily="49" charset="-122"/>
              </a:rPr>
              <a:t>攻击为基础；</a:t>
            </a:r>
            <a:endParaRPr kumimoji="1" lang="en-US" altLang="zh-CN" sz="2400" dirty="0">
              <a:solidFill>
                <a:schemeClr val="bg1"/>
              </a:solidFill>
              <a:latin typeface="楷体" panose="02010609060101010101" pitchFamily="49" charset="-122"/>
              <a:ea typeface="楷体" panose="02010609060101010101" pitchFamily="49" charset="-122"/>
            </a:endParaRPr>
          </a:p>
          <a:p>
            <a:pPr marL="538163" indent="-358775" defTabSz="480060">
              <a:lnSpc>
                <a:spcPct val="150000"/>
              </a:lnSpc>
              <a:spcBef>
                <a:spcPts val="525"/>
              </a:spcBef>
              <a:buFont typeface="Arial" panose="020B0604020202020204" pitchFamily="34" charset="0"/>
              <a:buChar char="•"/>
            </a:pPr>
            <a:r>
              <a:rPr kumimoji="1" lang="zh-CN" altLang="en-US" sz="2400" dirty="0">
                <a:solidFill>
                  <a:schemeClr val="bg1"/>
                </a:solidFill>
                <a:latin typeface="楷体" panose="02010609060101010101" pitchFamily="49" charset="-122"/>
                <a:ea typeface="楷体" panose="02010609060101010101" pitchFamily="49" charset="-122"/>
              </a:rPr>
              <a:t>对诱骗过来的数据帧进行收发、监控、篡改；</a:t>
            </a:r>
            <a:endParaRPr kumimoji="1" lang="en-US" altLang="zh-CN" sz="2400" dirty="0">
              <a:solidFill>
                <a:schemeClr val="bg1"/>
              </a:solidFill>
              <a:latin typeface="楷体" panose="02010609060101010101" pitchFamily="49" charset="-122"/>
              <a:ea typeface="楷体" panose="02010609060101010101" pitchFamily="49" charset="-122"/>
            </a:endParaRPr>
          </a:p>
          <a:p>
            <a:pPr marL="538163" indent="-358775" defTabSz="480060">
              <a:lnSpc>
                <a:spcPct val="150000"/>
              </a:lnSpc>
              <a:spcBef>
                <a:spcPts val="525"/>
              </a:spcBef>
              <a:buFont typeface="Arial" panose="020B0604020202020204" pitchFamily="34" charset="0"/>
              <a:buChar char="•"/>
            </a:pPr>
            <a:r>
              <a:rPr kumimoji="1" lang="zh-CN" altLang="en-US" sz="2400" dirty="0">
                <a:solidFill>
                  <a:schemeClr val="bg1"/>
                </a:solidFill>
                <a:latin typeface="楷体" panose="02010609060101010101" pitchFamily="49" charset="-122"/>
                <a:ea typeface="楷体" panose="02010609060101010101" pitchFamily="49" charset="-122"/>
              </a:rPr>
              <a:t>问题在于如何让</a:t>
            </a:r>
            <a:r>
              <a:rPr kumimoji="1" lang="en-US" altLang="zh-CN" sz="2400" dirty="0">
                <a:solidFill>
                  <a:schemeClr val="bg1"/>
                </a:solidFill>
                <a:latin typeface="楷体" panose="02010609060101010101" pitchFamily="49" charset="-122"/>
                <a:ea typeface="楷体" panose="02010609060101010101" pitchFamily="49" charset="-122"/>
              </a:rPr>
              <a:t>Docker</a:t>
            </a:r>
            <a:r>
              <a:rPr kumimoji="1" lang="zh-CN" altLang="en-US" sz="2400" dirty="0">
                <a:solidFill>
                  <a:schemeClr val="bg1"/>
                </a:solidFill>
                <a:latin typeface="楷体" panose="02010609060101010101" pitchFamily="49" charset="-122"/>
                <a:ea typeface="楷体" panose="02010609060101010101" pitchFamily="49" charset="-122"/>
              </a:rPr>
              <a:t>内进程在权限允许范围内接管数据帧的收发。</a:t>
            </a:r>
            <a:endParaRPr kumimoji="1" lang="en-US" altLang="zh-CN" sz="2400" dirty="0">
              <a:solidFill>
                <a:schemeClr val="bg1"/>
              </a:solidFill>
              <a:latin typeface="楷体" panose="02010609060101010101" pitchFamily="49" charset="-122"/>
              <a:ea typeface="楷体" panose="02010609060101010101" pitchFamily="49" charset="-122"/>
            </a:endParaRPr>
          </a:p>
        </p:txBody>
      </p:sp>
      <p:graphicFrame>
        <p:nvGraphicFramePr>
          <p:cNvPr id="11" name="表格 10">
            <a:extLst>
              <a:ext uri="{FF2B5EF4-FFF2-40B4-BE49-F238E27FC236}">
                <a16:creationId xmlns:a16="http://schemas.microsoft.com/office/drawing/2014/main" id="{1CFEBC8F-5C5B-4F09-8C37-7FADD405D457}"/>
              </a:ext>
            </a:extLst>
          </p:cNvPr>
          <p:cNvGraphicFramePr>
            <a:graphicFrameLocks noGrp="1"/>
          </p:cNvGraphicFramePr>
          <p:nvPr>
            <p:extLst>
              <p:ext uri="{D42A27DB-BD31-4B8C-83A1-F6EECF244321}">
                <p14:modId xmlns:p14="http://schemas.microsoft.com/office/powerpoint/2010/main" val="3488965547"/>
              </p:ext>
            </p:extLst>
          </p:nvPr>
        </p:nvGraphicFramePr>
        <p:xfrm>
          <a:off x="11194554" y="3256199"/>
          <a:ext cx="6660000" cy="3920057"/>
        </p:xfrm>
        <a:graphic>
          <a:graphicData uri="http://schemas.openxmlformats.org/drawingml/2006/table">
            <a:tbl>
              <a:tblPr>
                <a:tableStyleId>{5C22544A-7EE6-4342-B048-85BDC9FD1C3A}</a:tableStyleId>
              </a:tblPr>
              <a:tblGrid>
                <a:gridCol w="1800000">
                  <a:extLst>
                    <a:ext uri="{9D8B030D-6E8A-4147-A177-3AD203B41FA5}">
                      <a16:colId xmlns:a16="http://schemas.microsoft.com/office/drawing/2014/main" val="1904704295"/>
                    </a:ext>
                  </a:extLst>
                </a:gridCol>
                <a:gridCol w="1620000">
                  <a:extLst>
                    <a:ext uri="{9D8B030D-6E8A-4147-A177-3AD203B41FA5}">
                      <a16:colId xmlns:a16="http://schemas.microsoft.com/office/drawing/2014/main" val="2436958735"/>
                    </a:ext>
                  </a:extLst>
                </a:gridCol>
                <a:gridCol w="1620000">
                  <a:extLst>
                    <a:ext uri="{9D8B030D-6E8A-4147-A177-3AD203B41FA5}">
                      <a16:colId xmlns:a16="http://schemas.microsoft.com/office/drawing/2014/main" val="1486572371"/>
                    </a:ext>
                  </a:extLst>
                </a:gridCol>
                <a:gridCol w="1620000">
                  <a:extLst>
                    <a:ext uri="{9D8B030D-6E8A-4147-A177-3AD203B41FA5}">
                      <a16:colId xmlns:a16="http://schemas.microsoft.com/office/drawing/2014/main" val="2599533098"/>
                    </a:ext>
                  </a:extLst>
                </a:gridCol>
              </a:tblGrid>
              <a:tr h="625283">
                <a:tc>
                  <a:txBody>
                    <a:bodyPr/>
                    <a:lstStyle/>
                    <a:p>
                      <a:pPr algn="ctr" fontAlgn="b">
                        <a:lnSpc>
                          <a:spcPct val="150000"/>
                        </a:lnSpc>
                      </a:pPr>
                      <a:r>
                        <a:rPr lang="zh-CN" altLang="en-US" sz="2000" b="1" u="none" strike="noStrike" dirty="0">
                          <a:solidFill>
                            <a:schemeClr val="bg1"/>
                          </a:solidFill>
                          <a:effectLst/>
                        </a:rPr>
                        <a:t>方法</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3810" marR="3810" marT="3810" marB="0" anchor="ctr">
                    <a:solidFill>
                      <a:srgbClr val="AC30B0"/>
                    </a:solidFill>
                  </a:tcPr>
                </a:tc>
                <a:tc>
                  <a:txBody>
                    <a:bodyPr/>
                    <a:lstStyle/>
                    <a:p>
                      <a:pPr algn="ctr" fontAlgn="b">
                        <a:lnSpc>
                          <a:spcPct val="150000"/>
                        </a:lnSpc>
                      </a:pPr>
                      <a:r>
                        <a:rPr lang="en-US" sz="2000" b="1" u="none" strike="noStrike" dirty="0">
                          <a:solidFill>
                            <a:schemeClr val="bg1"/>
                          </a:solidFill>
                          <a:effectLst/>
                        </a:rPr>
                        <a:t>Root</a:t>
                      </a:r>
                      <a:endParaRPr lang="en-US" sz="2000" b="1" i="0" u="none" strike="noStrike" dirty="0">
                        <a:solidFill>
                          <a:schemeClr val="bg1"/>
                        </a:solidFill>
                        <a:effectLst/>
                        <a:latin typeface="等线" panose="02010600030101010101" pitchFamily="2" charset="-122"/>
                        <a:ea typeface="等线" panose="02010600030101010101" pitchFamily="2" charset="-122"/>
                      </a:endParaRPr>
                    </a:p>
                  </a:txBody>
                  <a:tcPr marL="3810" marR="3810" marT="3810" marB="0" anchor="ctr">
                    <a:solidFill>
                      <a:srgbClr val="AC30B0"/>
                    </a:solidFill>
                  </a:tcPr>
                </a:tc>
                <a:tc>
                  <a:txBody>
                    <a:bodyPr/>
                    <a:lstStyle/>
                    <a:p>
                      <a:pPr algn="ctr" fontAlgn="b">
                        <a:lnSpc>
                          <a:spcPct val="150000"/>
                        </a:lnSpc>
                      </a:pPr>
                      <a:r>
                        <a:rPr lang="en-US" sz="2000" b="1" u="none" strike="noStrike" dirty="0">
                          <a:solidFill>
                            <a:schemeClr val="bg1"/>
                          </a:solidFill>
                          <a:effectLst/>
                        </a:rPr>
                        <a:t>NET_ADMIN</a:t>
                      </a:r>
                      <a:endParaRPr lang="en-US" sz="2000" b="1" i="0" u="none" strike="noStrike" dirty="0">
                        <a:solidFill>
                          <a:schemeClr val="bg1"/>
                        </a:solidFill>
                        <a:effectLst/>
                        <a:latin typeface="等线" panose="02010600030101010101" pitchFamily="2" charset="-122"/>
                        <a:ea typeface="等线" panose="02010600030101010101" pitchFamily="2" charset="-122"/>
                      </a:endParaRPr>
                    </a:p>
                  </a:txBody>
                  <a:tcPr marL="3810" marR="3810" marT="3810" marB="0" anchor="ctr">
                    <a:solidFill>
                      <a:srgbClr val="AC30B0"/>
                    </a:solidFill>
                  </a:tcPr>
                </a:tc>
                <a:tc>
                  <a:txBody>
                    <a:bodyPr/>
                    <a:lstStyle/>
                    <a:p>
                      <a:pPr algn="ctr" fontAlgn="b">
                        <a:lnSpc>
                          <a:spcPct val="150000"/>
                        </a:lnSpc>
                      </a:pPr>
                      <a:r>
                        <a:rPr lang="en-US" sz="2000" b="1" u="none" strike="noStrike" dirty="0">
                          <a:solidFill>
                            <a:schemeClr val="bg1"/>
                          </a:solidFill>
                          <a:effectLst/>
                        </a:rPr>
                        <a:t>NET_RAW</a:t>
                      </a:r>
                      <a:endParaRPr lang="en-US" sz="2000" b="1" i="0" u="none" strike="noStrike" dirty="0">
                        <a:solidFill>
                          <a:schemeClr val="bg1"/>
                        </a:solidFill>
                        <a:effectLst/>
                        <a:latin typeface="等线" panose="02010600030101010101" pitchFamily="2" charset="-122"/>
                        <a:ea typeface="等线" panose="02010600030101010101" pitchFamily="2" charset="-122"/>
                      </a:endParaRPr>
                    </a:p>
                  </a:txBody>
                  <a:tcPr marL="3810" marR="3810" marT="3810" marB="0" anchor="ctr">
                    <a:solidFill>
                      <a:srgbClr val="AC30B0"/>
                    </a:solidFill>
                  </a:tcPr>
                </a:tc>
                <a:extLst>
                  <a:ext uri="{0D108BD9-81ED-4DB2-BD59-A6C34878D82A}">
                    <a16:rowId xmlns:a16="http://schemas.microsoft.com/office/drawing/2014/main" val="3431060633"/>
                  </a:ext>
                </a:extLst>
              </a:tr>
              <a:tr h="426466">
                <a:tc>
                  <a:txBody>
                    <a:bodyPr/>
                    <a:lstStyle/>
                    <a:p>
                      <a:pPr algn="l" fontAlgn="b">
                        <a:lnSpc>
                          <a:spcPct val="150000"/>
                        </a:lnSpc>
                      </a:pPr>
                      <a:r>
                        <a:rPr lang="zh-CN" altLang="en-US" sz="2000" u="none" strike="noStrike" dirty="0">
                          <a:effectLst/>
                          <a:latin typeface="楷体" panose="02010609060101010101" pitchFamily="49" charset="-122"/>
                          <a:ea typeface="楷体" panose="02010609060101010101" pitchFamily="49" charset="-122"/>
                        </a:rPr>
                        <a:t> 修改</a:t>
                      </a:r>
                      <a:r>
                        <a:rPr lang="en-US" sz="2000" u="none" strike="noStrike" dirty="0">
                          <a:effectLst/>
                          <a:latin typeface="楷体" panose="02010609060101010101" pitchFamily="49" charset="-122"/>
                          <a:ea typeface="楷体" panose="02010609060101010101" pitchFamily="49" charset="-122"/>
                        </a:rPr>
                        <a:t>IP</a:t>
                      </a:r>
                      <a:endParaRPr 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50000"/>
                        </a:lnSpc>
                      </a:pPr>
                      <a:r>
                        <a:rPr lang="zh-CN" altLang="en-US" sz="2000" u="none" strike="noStrike" dirty="0">
                          <a:effectLst/>
                          <a:latin typeface="楷体" panose="02010609060101010101" pitchFamily="49" charset="-122"/>
                          <a:ea typeface="楷体" panose="02010609060101010101" pitchFamily="49" charset="-122"/>
                        </a:rPr>
                        <a:t>√</a:t>
                      </a: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50000"/>
                        </a:lnSpc>
                      </a:pPr>
                      <a:r>
                        <a:rPr lang="zh-CN" altLang="en-US" sz="2000" u="none" strike="noStrike" dirty="0">
                          <a:effectLst/>
                          <a:latin typeface="楷体" panose="02010609060101010101" pitchFamily="49" charset="-122"/>
                          <a:ea typeface="楷体" panose="02010609060101010101" pitchFamily="49" charset="-122"/>
                        </a:rPr>
                        <a:t>√</a:t>
                      </a: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50000"/>
                        </a:lnSpc>
                      </a:pP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extLst>
                  <a:ext uri="{0D108BD9-81ED-4DB2-BD59-A6C34878D82A}">
                    <a16:rowId xmlns:a16="http://schemas.microsoft.com/office/drawing/2014/main" val="1093842343"/>
                  </a:ext>
                </a:extLst>
              </a:tr>
              <a:tr h="426466">
                <a:tc>
                  <a:txBody>
                    <a:bodyPr/>
                    <a:lstStyle/>
                    <a:p>
                      <a:pPr algn="l" fontAlgn="b">
                        <a:lnSpc>
                          <a:spcPct val="150000"/>
                        </a:lnSpc>
                      </a:pPr>
                      <a:r>
                        <a:rPr lang="zh-CN" altLang="en-US" sz="2000" u="none" strike="noStrike" dirty="0">
                          <a:effectLst/>
                          <a:latin typeface="楷体" panose="02010609060101010101" pitchFamily="49" charset="-122"/>
                          <a:ea typeface="楷体" panose="02010609060101010101" pitchFamily="49" charset="-122"/>
                        </a:rPr>
                        <a:t> 添加子</a:t>
                      </a:r>
                      <a:r>
                        <a:rPr lang="en-US" sz="2000" u="none" strike="noStrike" dirty="0">
                          <a:effectLst/>
                          <a:latin typeface="楷体" panose="02010609060101010101" pitchFamily="49" charset="-122"/>
                          <a:ea typeface="楷体" panose="02010609060101010101" pitchFamily="49" charset="-122"/>
                        </a:rPr>
                        <a:t>IP</a:t>
                      </a:r>
                      <a:endParaRPr 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50000"/>
                        </a:lnSpc>
                      </a:pPr>
                      <a:r>
                        <a:rPr lang="zh-CN" altLang="en-US" sz="2000" u="none" strike="noStrike" dirty="0">
                          <a:effectLst/>
                          <a:latin typeface="楷体" panose="02010609060101010101" pitchFamily="49" charset="-122"/>
                          <a:ea typeface="楷体" panose="02010609060101010101" pitchFamily="49" charset="-122"/>
                        </a:rPr>
                        <a:t>√</a:t>
                      </a: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50000"/>
                        </a:lnSpc>
                      </a:pPr>
                      <a:r>
                        <a:rPr lang="zh-CN" altLang="en-US" sz="2000" u="none" strike="noStrike" dirty="0">
                          <a:effectLst/>
                          <a:latin typeface="楷体" panose="02010609060101010101" pitchFamily="49" charset="-122"/>
                          <a:ea typeface="楷体" panose="02010609060101010101" pitchFamily="49" charset="-122"/>
                        </a:rPr>
                        <a:t>√</a:t>
                      </a: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50000"/>
                        </a:lnSpc>
                      </a:pP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extLst>
                  <a:ext uri="{0D108BD9-81ED-4DB2-BD59-A6C34878D82A}">
                    <a16:rowId xmlns:a16="http://schemas.microsoft.com/office/drawing/2014/main" val="3796644142"/>
                  </a:ext>
                </a:extLst>
              </a:tr>
              <a:tr h="426466">
                <a:tc>
                  <a:txBody>
                    <a:bodyPr/>
                    <a:lstStyle/>
                    <a:p>
                      <a:pPr algn="l" fontAlgn="b">
                        <a:lnSpc>
                          <a:spcPct val="150000"/>
                        </a:lnSpc>
                      </a:pPr>
                      <a:r>
                        <a:rPr lang="en-US" sz="2000" u="none" strike="noStrike" dirty="0">
                          <a:effectLst/>
                          <a:latin typeface="楷体" panose="02010609060101010101" pitchFamily="49" charset="-122"/>
                          <a:ea typeface="楷体" panose="02010609060101010101" pitchFamily="49" charset="-122"/>
                        </a:rPr>
                        <a:t> NAT</a:t>
                      </a:r>
                      <a:r>
                        <a:rPr lang="zh-CN" altLang="en-US" sz="2000" u="none" strike="noStrike" dirty="0">
                          <a:effectLst/>
                          <a:latin typeface="楷体" panose="02010609060101010101" pitchFamily="49" charset="-122"/>
                          <a:ea typeface="楷体" panose="02010609060101010101" pitchFamily="49" charset="-122"/>
                        </a:rPr>
                        <a:t>转换</a:t>
                      </a:r>
                      <a:r>
                        <a:rPr lang="en-US" altLang="zh-CN" sz="2000" u="none" strike="noStrike" dirty="0">
                          <a:effectLst/>
                          <a:latin typeface="楷体" panose="02010609060101010101" pitchFamily="49" charset="-122"/>
                          <a:ea typeface="楷体" panose="02010609060101010101" pitchFamily="49" charset="-122"/>
                        </a:rPr>
                        <a:t>IP</a:t>
                      </a:r>
                      <a:endParaRPr 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50000"/>
                        </a:lnSpc>
                      </a:pPr>
                      <a:r>
                        <a:rPr lang="zh-CN" altLang="en-US" sz="2000" u="none" strike="noStrike" dirty="0">
                          <a:effectLst/>
                          <a:latin typeface="楷体" panose="02010609060101010101" pitchFamily="49" charset="-122"/>
                          <a:ea typeface="楷体" panose="02010609060101010101" pitchFamily="49" charset="-122"/>
                        </a:rPr>
                        <a:t>√</a:t>
                      </a: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50000"/>
                        </a:lnSpc>
                      </a:pPr>
                      <a:r>
                        <a:rPr lang="zh-CN" altLang="en-US" sz="2000" u="none" strike="noStrike" dirty="0">
                          <a:effectLst/>
                          <a:latin typeface="楷体" panose="02010609060101010101" pitchFamily="49" charset="-122"/>
                          <a:ea typeface="楷体" panose="02010609060101010101" pitchFamily="49" charset="-122"/>
                        </a:rPr>
                        <a:t>√</a:t>
                      </a: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50000"/>
                        </a:lnSpc>
                      </a:pP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extLst>
                  <a:ext uri="{0D108BD9-81ED-4DB2-BD59-A6C34878D82A}">
                    <a16:rowId xmlns:a16="http://schemas.microsoft.com/office/drawing/2014/main" val="1111870289"/>
                  </a:ext>
                </a:extLst>
              </a:tr>
              <a:tr h="955872">
                <a:tc>
                  <a:txBody>
                    <a:bodyPr/>
                    <a:lstStyle/>
                    <a:p>
                      <a:pPr algn="l" fontAlgn="b">
                        <a:lnSpc>
                          <a:spcPct val="100000"/>
                        </a:lnSpc>
                      </a:pPr>
                      <a:r>
                        <a:rPr lang="zh-CN" altLang="en-US" sz="2000" u="none" strike="noStrike" dirty="0">
                          <a:effectLst/>
                          <a:latin typeface="楷体" panose="02010609060101010101" pitchFamily="49" charset="-122"/>
                          <a:ea typeface="楷体" panose="02010609060101010101" pitchFamily="49" charset="-122"/>
                        </a:rPr>
                        <a:t> 原始套接字 </a:t>
                      </a:r>
                      <a:r>
                        <a:rPr lang="en-US" altLang="zh-CN" sz="2000" u="none" strike="noStrike" dirty="0">
                          <a:effectLst/>
                          <a:latin typeface="楷体" panose="02010609060101010101" pitchFamily="49" charset="-122"/>
                          <a:ea typeface="楷体" panose="02010609060101010101" pitchFamily="49" charset="-122"/>
                        </a:rPr>
                        <a:t>&amp;</a:t>
                      </a:r>
                      <a:r>
                        <a:rPr lang="zh-CN" altLang="en-US" sz="2000" u="none" strike="noStrike" dirty="0">
                          <a:effectLst/>
                          <a:latin typeface="楷体" panose="02010609060101010101" pitchFamily="49" charset="-122"/>
                          <a:ea typeface="楷体" panose="02010609060101010101" pitchFamily="49" charset="-122"/>
                        </a:rPr>
                        <a:t/>
                      </a:r>
                      <a:br>
                        <a:rPr lang="zh-CN" altLang="en-US" sz="2000" u="none" strike="noStrike" dirty="0">
                          <a:effectLst/>
                          <a:latin typeface="楷体" panose="02010609060101010101" pitchFamily="49" charset="-122"/>
                          <a:ea typeface="楷体" panose="02010609060101010101" pitchFamily="49" charset="-122"/>
                        </a:rPr>
                      </a:br>
                      <a:r>
                        <a:rPr lang="zh-CN" altLang="en-US" sz="2000" u="none" strike="noStrike" dirty="0">
                          <a:effectLst/>
                          <a:latin typeface="楷体" panose="02010609060101010101" pitchFamily="49" charset="-122"/>
                          <a:ea typeface="楷体" panose="02010609060101010101" pitchFamily="49" charset="-122"/>
                        </a:rPr>
                        <a:t> 网卡混杂</a:t>
                      </a: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00000"/>
                        </a:lnSpc>
                      </a:pPr>
                      <a:r>
                        <a:rPr lang="zh-CN" altLang="en-US" sz="2000" u="none" strike="noStrike" dirty="0">
                          <a:effectLst/>
                          <a:latin typeface="楷体" panose="02010609060101010101" pitchFamily="49" charset="-122"/>
                          <a:ea typeface="楷体" panose="02010609060101010101" pitchFamily="49" charset="-122"/>
                        </a:rPr>
                        <a:t>√</a:t>
                      </a: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00000"/>
                        </a:lnSpc>
                      </a:pPr>
                      <a:r>
                        <a:rPr lang="zh-CN" altLang="en-US" sz="2000" u="none" strike="noStrike" dirty="0">
                          <a:effectLst/>
                          <a:latin typeface="楷体" panose="02010609060101010101" pitchFamily="49" charset="-122"/>
                          <a:ea typeface="楷体" panose="02010609060101010101" pitchFamily="49" charset="-122"/>
                        </a:rPr>
                        <a:t>√</a:t>
                      </a: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00000"/>
                        </a:lnSpc>
                      </a:pPr>
                      <a:r>
                        <a:rPr lang="zh-CN" altLang="en-US" sz="2000" u="none" strike="noStrike" dirty="0">
                          <a:effectLst/>
                          <a:latin typeface="楷体" panose="02010609060101010101" pitchFamily="49" charset="-122"/>
                          <a:ea typeface="楷体" panose="02010609060101010101" pitchFamily="49" charset="-122"/>
                        </a:rPr>
                        <a:t>√</a:t>
                      </a:r>
                      <a:endParaRPr lang="zh-CN" altLang="en-US" sz="2000" b="0" i="0" u="none" strike="noStrike" dirty="0">
                        <a:solidFill>
                          <a:srgbClr val="000000"/>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extLst>
                  <a:ext uri="{0D108BD9-81ED-4DB2-BD59-A6C34878D82A}">
                    <a16:rowId xmlns:a16="http://schemas.microsoft.com/office/drawing/2014/main" val="3289950060"/>
                  </a:ext>
                </a:extLst>
              </a:tr>
              <a:tr h="955872">
                <a:tc>
                  <a:txBody>
                    <a:bodyPr/>
                    <a:lstStyle/>
                    <a:p>
                      <a:pPr algn="l" fontAlgn="b">
                        <a:lnSpc>
                          <a:spcPct val="100000"/>
                        </a:lnSpc>
                      </a:pPr>
                      <a:r>
                        <a:rPr lang="zh-CN" altLang="en-US" sz="2000" u="none" strike="noStrike" dirty="0">
                          <a:solidFill>
                            <a:schemeClr val="tx1"/>
                          </a:solidFill>
                          <a:effectLst/>
                          <a:latin typeface="楷体" panose="02010609060101010101" pitchFamily="49" charset="-122"/>
                          <a:ea typeface="楷体" panose="02010609060101010101" pitchFamily="49" charset="-122"/>
                        </a:rPr>
                        <a:t> 原始套接字 </a:t>
                      </a:r>
                      <a:r>
                        <a:rPr lang="en-US" altLang="zh-CN" sz="2000" u="none" strike="noStrike" dirty="0">
                          <a:solidFill>
                            <a:schemeClr val="tx1"/>
                          </a:solidFill>
                          <a:effectLst/>
                          <a:latin typeface="楷体" panose="02010609060101010101" pitchFamily="49" charset="-122"/>
                          <a:ea typeface="楷体" panose="02010609060101010101" pitchFamily="49" charset="-122"/>
                        </a:rPr>
                        <a:t>&amp;</a:t>
                      </a:r>
                      <a:r>
                        <a:rPr lang="zh-CN" altLang="en-US" sz="2000" u="none" strike="noStrike" dirty="0">
                          <a:solidFill>
                            <a:schemeClr val="tx1"/>
                          </a:solidFill>
                          <a:effectLst/>
                          <a:latin typeface="楷体" panose="02010609060101010101" pitchFamily="49" charset="-122"/>
                          <a:ea typeface="楷体" panose="02010609060101010101" pitchFamily="49" charset="-122"/>
                        </a:rPr>
                        <a:t/>
                      </a:r>
                      <a:br>
                        <a:rPr lang="zh-CN" altLang="en-US" sz="2000" u="none" strike="noStrike" dirty="0">
                          <a:solidFill>
                            <a:schemeClr val="tx1"/>
                          </a:solidFill>
                          <a:effectLst/>
                          <a:latin typeface="楷体" panose="02010609060101010101" pitchFamily="49" charset="-122"/>
                          <a:ea typeface="楷体" panose="02010609060101010101" pitchFamily="49" charset="-122"/>
                        </a:rPr>
                      </a:br>
                      <a:r>
                        <a:rPr lang="zh-CN" altLang="en-US" sz="2000" u="none" strike="noStrike" dirty="0">
                          <a:solidFill>
                            <a:schemeClr val="tx1"/>
                          </a:solidFill>
                          <a:effectLst/>
                          <a:latin typeface="楷体" panose="02010609060101010101" pitchFamily="49" charset="-122"/>
                          <a:ea typeface="楷体" panose="02010609060101010101" pitchFamily="49" charset="-122"/>
                        </a:rPr>
                        <a:t> 套接字混杂</a:t>
                      </a:r>
                      <a:endParaRPr lang="zh-CN" altLang="en-US" sz="2000" b="0" i="0" u="none" strike="noStrike" dirty="0">
                        <a:solidFill>
                          <a:schemeClr val="tx1"/>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00000"/>
                        </a:lnSpc>
                      </a:pPr>
                      <a:r>
                        <a:rPr lang="zh-CN" altLang="en-US" sz="2000" u="none" strike="noStrike" dirty="0">
                          <a:solidFill>
                            <a:schemeClr val="tx1"/>
                          </a:solidFill>
                          <a:effectLst/>
                          <a:latin typeface="楷体" panose="02010609060101010101" pitchFamily="49" charset="-122"/>
                          <a:ea typeface="楷体" panose="02010609060101010101" pitchFamily="49" charset="-122"/>
                        </a:rPr>
                        <a:t>√</a:t>
                      </a:r>
                      <a:endParaRPr lang="zh-CN" altLang="en-US" sz="2000" b="0" i="0" u="none" strike="noStrike" dirty="0">
                        <a:solidFill>
                          <a:schemeClr val="tx1"/>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00000"/>
                        </a:lnSpc>
                      </a:pPr>
                      <a:endParaRPr lang="zh-CN" altLang="en-US" sz="2000" b="0" i="0" u="none" strike="noStrike" dirty="0">
                        <a:solidFill>
                          <a:schemeClr val="tx1"/>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00000"/>
                        </a:lnSpc>
                      </a:pPr>
                      <a:r>
                        <a:rPr lang="zh-CN" altLang="en-US" sz="2000" u="none" strike="noStrike" dirty="0">
                          <a:solidFill>
                            <a:schemeClr val="tx1"/>
                          </a:solidFill>
                          <a:effectLst/>
                          <a:latin typeface="楷体" panose="02010609060101010101" pitchFamily="49" charset="-122"/>
                          <a:ea typeface="楷体" panose="02010609060101010101" pitchFamily="49" charset="-122"/>
                        </a:rPr>
                        <a:t>√</a:t>
                      </a:r>
                      <a:endParaRPr lang="zh-CN" altLang="en-US" sz="2000" b="0" i="0" u="none" strike="noStrike" dirty="0">
                        <a:solidFill>
                          <a:schemeClr val="tx1"/>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extLst>
                  <a:ext uri="{0D108BD9-81ED-4DB2-BD59-A6C34878D82A}">
                    <a16:rowId xmlns:a16="http://schemas.microsoft.com/office/drawing/2014/main" val="978448378"/>
                  </a:ext>
                </a:extLst>
              </a:tr>
            </a:tbl>
          </a:graphicData>
        </a:graphic>
      </p:graphicFrame>
      <p:graphicFrame>
        <p:nvGraphicFramePr>
          <p:cNvPr id="2" name="表格 1">
            <a:extLst>
              <a:ext uri="{FF2B5EF4-FFF2-40B4-BE49-F238E27FC236}">
                <a16:creationId xmlns:a16="http://schemas.microsoft.com/office/drawing/2014/main" id="{4B8281BC-1818-4E2C-8789-E76A8B8DB2AF}"/>
              </a:ext>
            </a:extLst>
          </p:cNvPr>
          <p:cNvGraphicFramePr>
            <a:graphicFrameLocks noGrp="1"/>
          </p:cNvGraphicFramePr>
          <p:nvPr>
            <p:extLst>
              <p:ext uri="{D42A27DB-BD31-4B8C-83A1-F6EECF244321}">
                <p14:modId xmlns:p14="http://schemas.microsoft.com/office/powerpoint/2010/main" val="951753262"/>
              </p:ext>
            </p:extLst>
          </p:nvPr>
        </p:nvGraphicFramePr>
        <p:xfrm>
          <a:off x="11194554" y="6220334"/>
          <a:ext cx="6660000" cy="955872"/>
        </p:xfrm>
        <a:graphic>
          <a:graphicData uri="http://schemas.openxmlformats.org/drawingml/2006/table">
            <a:tbl>
              <a:tblPr>
                <a:tableStyleId>{5C22544A-7EE6-4342-B048-85BDC9FD1C3A}</a:tableStyleId>
              </a:tblPr>
              <a:tblGrid>
                <a:gridCol w="1800000">
                  <a:extLst>
                    <a:ext uri="{9D8B030D-6E8A-4147-A177-3AD203B41FA5}">
                      <a16:colId xmlns:a16="http://schemas.microsoft.com/office/drawing/2014/main" val="3335473384"/>
                    </a:ext>
                  </a:extLst>
                </a:gridCol>
                <a:gridCol w="1620000">
                  <a:extLst>
                    <a:ext uri="{9D8B030D-6E8A-4147-A177-3AD203B41FA5}">
                      <a16:colId xmlns:a16="http://schemas.microsoft.com/office/drawing/2014/main" val="2693026594"/>
                    </a:ext>
                  </a:extLst>
                </a:gridCol>
                <a:gridCol w="1620000">
                  <a:extLst>
                    <a:ext uri="{9D8B030D-6E8A-4147-A177-3AD203B41FA5}">
                      <a16:colId xmlns:a16="http://schemas.microsoft.com/office/drawing/2014/main" val="2163191250"/>
                    </a:ext>
                  </a:extLst>
                </a:gridCol>
                <a:gridCol w="1620000">
                  <a:extLst>
                    <a:ext uri="{9D8B030D-6E8A-4147-A177-3AD203B41FA5}">
                      <a16:colId xmlns:a16="http://schemas.microsoft.com/office/drawing/2014/main" val="3872826655"/>
                    </a:ext>
                  </a:extLst>
                </a:gridCol>
              </a:tblGrid>
              <a:tr h="955872">
                <a:tc>
                  <a:txBody>
                    <a:bodyPr/>
                    <a:lstStyle/>
                    <a:p>
                      <a:pPr algn="l" fontAlgn="b">
                        <a:lnSpc>
                          <a:spcPct val="100000"/>
                        </a:lnSpc>
                      </a:pPr>
                      <a:r>
                        <a:rPr lang="zh-CN" altLang="en-US" sz="2000" u="none" strike="noStrike" dirty="0">
                          <a:solidFill>
                            <a:srgbClr val="46B6F8"/>
                          </a:solidFill>
                          <a:effectLst/>
                          <a:latin typeface="楷体" panose="02010609060101010101" pitchFamily="49" charset="-122"/>
                          <a:ea typeface="楷体" panose="02010609060101010101" pitchFamily="49" charset="-122"/>
                        </a:rPr>
                        <a:t> 原始套接字 </a:t>
                      </a:r>
                      <a:r>
                        <a:rPr lang="en-US" altLang="zh-CN" sz="2000" u="none" strike="noStrike" dirty="0">
                          <a:solidFill>
                            <a:srgbClr val="46B6F8"/>
                          </a:solidFill>
                          <a:effectLst/>
                          <a:latin typeface="楷体" panose="02010609060101010101" pitchFamily="49" charset="-122"/>
                          <a:ea typeface="楷体" panose="02010609060101010101" pitchFamily="49" charset="-122"/>
                        </a:rPr>
                        <a:t>&amp;</a:t>
                      </a:r>
                      <a:r>
                        <a:rPr lang="zh-CN" altLang="en-US" sz="2000" u="none" strike="noStrike" dirty="0">
                          <a:solidFill>
                            <a:srgbClr val="46B6F8"/>
                          </a:solidFill>
                          <a:effectLst/>
                          <a:latin typeface="楷体" panose="02010609060101010101" pitchFamily="49" charset="-122"/>
                          <a:ea typeface="楷体" panose="02010609060101010101" pitchFamily="49" charset="-122"/>
                        </a:rPr>
                        <a:t/>
                      </a:r>
                      <a:br>
                        <a:rPr lang="zh-CN" altLang="en-US" sz="2000" u="none" strike="noStrike" dirty="0">
                          <a:solidFill>
                            <a:srgbClr val="46B6F8"/>
                          </a:solidFill>
                          <a:effectLst/>
                          <a:latin typeface="楷体" panose="02010609060101010101" pitchFamily="49" charset="-122"/>
                          <a:ea typeface="楷体" panose="02010609060101010101" pitchFamily="49" charset="-122"/>
                        </a:rPr>
                      </a:br>
                      <a:r>
                        <a:rPr lang="zh-CN" altLang="en-US" sz="2000" u="none" strike="noStrike" dirty="0">
                          <a:solidFill>
                            <a:srgbClr val="46B6F8"/>
                          </a:solidFill>
                          <a:effectLst/>
                          <a:latin typeface="楷体" panose="02010609060101010101" pitchFamily="49" charset="-122"/>
                          <a:ea typeface="楷体" panose="02010609060101010101" pitchFamily="49" charset="-122"/>
                        </a:rPr>
                        <a:t> 套接字混杂</a:t>
                      </a:r>
                      <a:endParaRPr lang="zh-CN" altLang="en-US" sz="2000" b="0" i="0" u="none" strike="noStrike" dirty="0">
                        <a:solidFill>
                          <a:srgbClr val="46B6F8"/>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00000"/>
                        </a:lnSpc>
                      </a:pPr>
                      <a:r>
                        <a:rPr lang="zh-CN" altLang="en-US" sz="2000" u="none" strike="noStrike" dirty="0">
                          <a:solidFill>
                            <a:srgbClr val="46B6F8"/>
                          </a:solidFill>
                          <a:effectLst/>
                          <a:latin typeface="楷体" panose="02010609060101010101" pitchFamily="49" charset="-122"/>
                          <a:ea typeface="楷体" panose="02010609060101010101" pitchFamily="49" charset="-122"/>
                        </a:rPr>
                        <a:t>√</a:t>
                      </a:r>
                      <a:endParaRPr lang="zh-CN" altLang="en-US" sz="2000" b="0" i="0" u="none" strike="noStrike" dirty="0">
                        <a:solidFill>
                          <a:srgbClr val="46B6F8"/>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00000"/>
                        </a:lnSpc>
                      </a:pPr>
                      <a:endParaRPr lang="zh-CN" altLang="en-US" sz="2000" b="0" i="0" u="none" strike="noStrike" dirty="0">
                        <a:solidFill>
                          <a:srgbClr val="46B6F8"/>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tc>
                  <a:txBody>
                    <a:bodyPr/>
                    <a:lstStyle/>
                    <a:p>
                      <a:pPr algn="ctr" fontAlgn="b">
                        <a:lnSpc>
                          <a:spcPct val="100000"/>
                        </a:lnSpc>
                      </a:pPr>
                      <a:r>
                        <a:rPr lang="zh-CN" altLang="en-US" sz="2000" u="none" strike="noStrike" dirty="0">
                          <a:solidFill>
                            <a:srgbClr val="46B6F8"/>
                          </a:solidFill>
                          <a:effectLst/>
                          <a:latin typeface="楷体" panose="02010609060101010101" pitchFamily="49" charset="-122"/>
                          <a:ea typeface="楷体" panose="02010609060101010101" pitchFamily="49" charset="-122"/>
                        </a:rPr>
                        <a:t>√</a:t>
                      </a:r>
                      <a:endParaRPr lang="zh-CN" altLang="en-US" sz="2000" b="0" i="0" u="none" strike="noStrike" dirty="0">
                        <a:solidFill>
                          <a:srgbClr val="46B6F8"/>
                        </a:solidFill>
                        <a:effectLst/>
                        <a:latin typeface="楷体" panose="02010609060101010101" pitchFamily="49" charset="-122"/>
                        <a:ea typeface="楷体" panose="02010609060101010101" pitchFamily="49" charset="-122"/>
                      </a:endParaRPr>
                    </a:p>
                  </a:txBody>
                  <a:tcPr marL="3810" marR="3810" marT="3810" marB="0" anchor="ctr">
                    <a:solidFill>
                      <a:srgbClr val="FBFBFB"/>
                    </a:solidFill>
                  </a:tcPr>
                </a:tc>
                <a:extLst>
                  <a:ext uri="{0D108BD9-81ED-4DB2-BD59-A6C34878D82A}">
                    <a16:rowId xmlns:a16="http://schemas.microsoft.com/office/drawing/2014/main" val="73083249"/>
                  </a:ext>
                </a:extLst>
              </a:tr>
            </a:tbl>
          </a:graphicData>
        </a:graphic>
      </p:graphicFrame>
      <p:sp>
        <p:nvSpPr>
          <p:cNvPr id="17" name="文本框 16">
            <a:extLst>
              <a:ext uri="{FF2B5EF4-FFF2-40B4-BE49-F238E27FC236}">
                <a16:creationId xmlns:a16="http://schemas.microsoft.com/office/drawing/2014/main" id="{AA42046E-A59F-4EB0-B9F9-2C8A165780AE}"/>
              </a:ext>
            </a:extLst>
          </p:cNvPr>
          <p:cNvSpPr txBox="1"/>
          <p:nvPr/>
        </p:nvSpPr>
        <p:spPr>
          <a:xfrm>
            <a:off x="2679659" y="6137398"/>
            <a:ext cx="7061862" cy="3449021"/>
          </a:xfrm>
          <a:prstGeom prst="rect">
            <a:avLst/>
          </a:prstGeom>
          <a:solidFill>
            <a:srgbClr val="E7E6E6"/>
          </a:solidFill>
          <a:ln>
            <a:solidFill>
              <a:srgbClr val="F3F3F3"/>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25000"/>
              </a:lnSpc>
            </a:pPr>
            <a:r>
              <a:rPr lang="zh-CN" altLang="en-US" sz="1600" b="1" dirty="0">
                <a:solidFill>
                  <a:schemeClr val="tx1"/>
                </a:solidFill>
                <a:latin typeface="Times New Roman" panose="02020603050405020304" pitchFamily="18" charset="0"/>
                <a:cs typeface="Times New Roman" panose="02020603050405020304" pitchFamily="18" charset="0"/>
              </a:rPr>
              <a:t>*：本地测试环境中的权限查看（</a:t>
            </a:r>
            <a:r>
              <a:rPr lang="en-US" altLang="zh-CN" sz="1600" b="1" dirty="0">
                <a:solidFill>
                  <a:schemeClr val="tx1"/>
                </a:solidFill>
                <a:latin typeface="Times New Roman" panose="02020603050405020304" pitchFamily="18" charset="0"/>
                <a:cs typeface="Times New Roman" panose="02020603050405020304" pitchFamily="18" charset="0"/>
              </a:rPr>
              <a:t>Docker Ubuntu</a:t>
            </a:r>
            <a:r>
              <a:rPr lang="zh-CN" altLang="en-US" sz="1600" b="1" dirty="0">
                <a:solidFill>
                  <a:schemeClr val="tx1"/>
                </a:solidFill>
                <a:latin typeface="Times New Roman" panose="02020603050405020304" pitchFamily="18" charset="0"/>
                <a:cs typeface="Times New Roman" panose="02020603050405020304" pitchFamily="18" charset="0"/>
              </a:rPr>
              <a:t>映像）</a:t>
            </a:r>
            <a:endParaRPr lang="en-US" altLang="zh-CN" sz="1600" b="1" dirty="0">
              <a:solidFill>
                <a:schemeClr val="tx1"/>
              </a:solidFill>
              <a:latin typeface="Times New Roman" panose="02020603050405020304" pitchFamily="18" charset="0"/>
              <a:cs typeface="Times New Roman" panose="02020603050405020304" pitchFamily="18" charset="0"/>
            </a:endParaRPr>
          </a:p>
          <a:p>
            <a:pPr>
              <a:lnSpc>
                <a:spcPct val="125000"/>
              </a:lnSpc>
            </a:pP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err="1">
                <a:solidFill>
                  <a:schemeClr val="tx1"/>
                </a:solidFill>
                <a:latin typeface="Times New Roman" panose="02020603050405020304" pitchFamily="18" charset="0"/>
                <a:cs typeface="Times New Roman" panose="02020603050405020304" pitchFamily="18" charset="0"/>
              </a:rPr>
              <a:t>ps</a:t>
            </a: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err="1">
                <a:solidFill>
                  <a:schemeClr val="tx1"/>
                </a:solidFill>
                <a:latin typeface="Times New Roman" panose="02020603050405020304" pitchFamily="18" charset="0"/>
                <a:cs typeface="Times New Roman" panose="02020603050405020304" pitchFamily="18" charset="0"/>
              </a:rPr>
              <a:t>ef</a:t>
            </a:r>
            <a:endParaRPr lang="en-US" altLang="zh-CN" sz="1600" b="1" dirty="0">
              <a:solidFill>
                <a:schemeClr val="tx1"/>
              </a:solidFill>
              <a:latin typeface="Times New Roman" panose="02020603050405020304" pitchFamily="18" charset="0"/>
              <a:cs typeface="Times New Roman" panose="02020603050405020304" pitchFamily="18" charset="0"/>
            </a:endParaRPr>
          </a:p>
          <a:p>
            <a:pPr>
              <a:lnSpc>
                <a:spcPct val="125000"/>
              </a:lnSpc>
            </a:pPr>
            <a:r>
              <a:rPr lang="en-US" altLang="zh-CN" sz="1600" dirty="0">
                <a:solidFill>
                  <a:schemeClr val="tx1"/>
                </a:solidFill>
                <a:latin typeface="Times New Roman" panose="02020603050405020304" pitchFamily="18" charset="0"/>
                <a:cs typeface="Times New Roman" panose="02020603050405020304" pitchFamily="18" charset="0"/>
              </a:rPr>
              <a:t>UID        PID  PPID  C STIME TTY          TIME CMD</a:t>
            </a:r>
          </a:p>
          <a:p>
            <a:pPr>
              <a:lnSpc>
                <a:spcPct val="125000"/>
              </a:lnSpc>
            </a:pPr>
            <a:r>
              <a:rPr lang="en-US" altLang="zh-CN" sz="1600" b="1" dirty="0">
                <a:solidFill>
                  <a:srgbClr val="C00000"/>
                </a:solidFill>
                <a:latin typeface="Times New Roman" panose="02020603050405020304" pitchFamily="18" charset="0"/>
                <a:cs typeface="Times New Roman" panose="02020603050405020304" pitchFamily="18" charset="0"/>
              </a:rPr>
              <a:t>root</a:t>
            </a:r>
            <a:r>
              <a:rPr lang="en-US" altLang="zh-CN" sz="1600" dirty="0">
                <a:solidFill>
                  <a:schemeClr val="tx1"/>
                </a:solidFill>
                <a:latin typeface="Times New Roman" panose="02020603050405020304" pitchFamily="18" charset="0"/>
                <a:cs typeface="Times New Roman" panose="02020603050405020304" pitchFamily="18" charset="0"/>
              </a:rPr>
              <a:t>         1     0  8 02:46 pts/0    00:00:00 /bin/bash</a:t>
            </a:r>
          </a:p>
          <a:p>
            <a:pPr>
              <a:lnSpc>
                <a:spcPct val="125000"/>
              </a:lnSpc>
            </a:pPr>
            <a:r>
              <a:rPr lang="en-US" altLang="zh-CN" sz="1600" b="1" dirty="0">
                <a:solidFill>
                  <a:srgbClr val="C00000"/>
                </a:solidFill>
                <a:latin typeface="Times New Roman" panose="02020603050405020304" pitchFamily="18" charset="0"/>
                <a:cs typeface="Times New Roman" panose="02020603050405020304" pitchFamily="18" charset="0"/>
              </a:rPr>
              <a:t>root</a:t>
            </a:r>
            <a:r>
              <a:rPr lang="en-US" altLang="zh-CN" sz="1600" dirty="0">
                <a:solidFill>
                  <a:schemeClr val="tx1"/>
                </a:solidFill>
                <a:latin typeface="Times New Roman" panose="02020603050405020304" pitchFamily="18" charset="0"/>
                <a:cs typeface="Times New Roman" panose="02020603050405020304" pitchFamily="18" charset="0"/>
              </a:rPr>
              <a:t>        12     1  0 02:46 pts/0    00:00:00 </a:t>
            </a:r>
            <a:r>
              <a:rPr lang="en-US" altLang="zh-CN" sz="1600" dirty="0" err="1">
                <a:solidFill>
                  <a:schemeClr val="tx1"/>
                </a:solidFill>
                <a:latin typeface="Times New Roman" panose="02020603050405020304" pitchFamily="18" charset="0"/>
                <a:cs typeface="Times New Roman" panose="02020603050405020304" pitchFamily="18" charset="0"/>
              </a:rPr>
              <a:t>ps</a:t>
            </a:r>
            <a:r>
              <a:rPr lang="en-US" altLang="zh-CN" sz="1600" dirty="0">
                <a:solidFill>
                  <a:schemeClr val="tx1"/>
                </a:solidFill>
                <a:latin typeface="Times New Roman" panose="02020603050405020304" pitchFamily="18" charset="0"/>
                <a:cs typeface="Times New Roman" panose="02020603050405020304" pitchFamily="18" charset="0"/>
              </a:rPr>
              <a:t> -</a:t>
            </a:r>
            <a:r>
              <a:rPr lang="en-US" altLang="zh-CN" sz="1600" dirty="0" err="1">
                <a:solidFill>
                  <a:schemeClr val="tx1"/>
                </a:solidFill>
                <a:latin typeface="Times New Roman" panose="02020603050405020304" pitchFamily="18" charset="0"/>
                <a:cs typeface="Times New Roman" panose="02020603050405020304" pitchFamily="18" charset="0"/>
              </a:rPr>
              <a:t>ef</a:t>
            </a:r>
            <a:endParaRPr lang="en-US" altLang="zh-CN" sz="1600" dirty="0">
              <a:solidFill>
                <a:schemeClr val="tx1"/>
              </a:solidFill>
              <a:latin typeface="Times New Roman" panose="02020603050405020304" pitchFamily="18" charset="0"/>
              <a:cs typeface="Times New Roman" panose="02020603050405020304" pitchFamily="18" charset="0"/>
            </a:endParaRPr>
          </a:p>
          <a:p>
            <a:pPr>
              <a:lnSpc>
                <a:spcPct val="125000"/>
              </a:lnSpc>
            </a:pPr>
            <a:endParaRPr lang="en-US" altLang="zh-CN" sz="1600" b="1" dirty="0">
              <a:solidFill>
                <a:schemeClr val="tx1"/>
              </a:solidFill>
              <a:latin typeface="Times New Roman" panose="02020603050405020304" pitchFamily="18" charset="0"/>
              <a:cs typeface="Times New Roman" panose="02020603050405020304" pitchFamily="18" charset="0"/>
            </a:endParaRPr>
          </a:p>
          <a:p>
            <a:pPr>
              <a:lnSpc>
                <a:spcPct val="125000"/>
              </a:lnSpc>
            </a:pPr>
            <a:r>
              <a:rPr lang="en-US" altLang="zh-CN" sz="1600" b="1" dirty="0">
                <a:solidFill>
                  <a:schemeClr val="tx1"/>
                </a:solidFill>
                <a:latin typeface="Times New Roman" panose="02020603050405020304" pitchFamily="18" charset="0"/>
                <a:cs typeface="Times New Roman" panose="02020603050405020304" pitchFamily="18" charset="0"/>
              </a:rPr>
              <a:t># </a:t>
            </a:r>
            <a:r>
              <a:rPr lang="en-US" altLang="zh-CN" sz="1600" b="1" dirty="0" err="1">
                <a:solidFill>
                  <a:schemeClr val="tx1"/>
                </a:solidFill>
                <a:latin typeface="Times New Roman" panose="02020603050405020304" pitchFamily="18" charset="0"/>
                <a:cs typeface="Times New Roman" panose="02020603050405020304" pitchFamily="18" charset="0"/>
              </a:rPr>
              <a:t>getpcaps</a:t>
            </a:r>
            <a:r>
              <a:rPr lang="en-US" altLang="zh-CN" sz="1600" b="1" dirty="0">
                <a:solidFill>
                  <a:schemeClr val="tx1"/>
                </a:solidFill>
                <a:latin typeface="Times New Roman" panose="02020603050405020304" pitchFamily="18" charset="0"/>
                <a:cs typeface="Times New Roman" panose="02020603050405020304" pitchFamily="18" charset="0"/>
              </a:rPr>
              <a:t> 1</a:t>
            </a:r>
          </a:p>
          <a:p>
            <a:pPr>
              <a:lnSpc>
                <a:spcPct val="125000"/>
              </a:lnSpc>
            </a:pPr>
            <a:r>
              <a:rPr lang="en-US" altLang="zh-CN" sz="1600" dirty="0">
                <a:solidFill>
                  <a:schemeClr val="tx1"/>
                </a:solidFill>
                <a:latin typeface="Times New Roman" panose="02020603050405020304" pitchFamily="18" charset="0"/>
                <a:cs typeface="Times New Roman" panose="02020603050405020304" pitchFamily="18" charset="0"/>
              </a:rPr>
              <a:t>Capabilities for `1': = cap_chown,cap_dac_override,cap_fowner,cap_fsetid,cap_kill,cap_setgid,cap_setuid,cap_setpcap,cap_net_bind_service,</a:t>
            </a:r>
            <a:r>
              <a:rPr lang="en-US" altLang="zh-CN" sz="1600" b="1" dirty="0">
                <a:solidFill>
                  <a:srgbClr val="C00000"/>
                </a:solidFill>
                <a:latin typeface="Times New Roman" panose="02020603050405020304" pitchFamily="18" charset="0"/>
                <a:cs typeface="Times New Roman" panose="02020603050405020304" pitchFamily="18" charset="0"/>
              </a:rPr>
              <a:t>cap_net_raw</a:t>
            </a:r>
            <a:r>
              <a:rPr lang="en-US" altLang="zh-CN" sz="1600" dirty="0">
                <a:solidFill>
                  <a:schemeClr val="tx1"/>
                </a:solidFill>
                <a:latin typeface="Times New Roman" panose="02020603050405020304" pitchFamily="18" charset="0"/>
                <a:cs typeface="Times New Roman" panose="02020603050405020304" pitchFamily="18" charset="0"/>
              </a:rPr>
              <a:t>,cap_sys_chroot,cap_mknod,cap_audit_write,cap_setfcap+eip</a:t>
            </a:r>
          </a:p>
        </p:txBody>
      </p:sp>
      <p:pic>
        <p:nvPicPr>
          <p:cNvPr id="8" name="图片 7">
            <a:extLst>
              <a:ext uri="{FF2B5EF4-FFF2-40B4-BE49-F238E27FC236}">
                <a16:creationId xmlns:a16="http://schemas.microsoft.com/office/drawing/2014/main" id="{EAAC572A-646C-4A89-A5E0-37C52624534C}"/>
              </a:ext>
            </a:extLst>
          </p:cNvPr>
          <p:cNvPicPr>
            <a:picLocks noChangeAspect="1"/>
          </p:cNvPicPr>
          <p:nvPr/>
        </p:nvPicPr>
        <p:blipFill>
          <a:blip r:embed="rId3"/>
          <a:stretch>
            <a:fillRect/>
          </a:stretch>
        </p:blipFill>
        <p:spPr>
          <a:xfrm>
            <a:off x="0" y="8816078"/>
            <a:ext cx="1968483" cy="935935"/>
          </a:xfrm>
          <a:prstGeom prst="rect">
            <a:avLst/>
          </a:prstGeom>
        </p:spPr>
      </p:pic>
    </p:spTree>
    <p:extLst>
      <p:ext uri="{BB962C8B-B14F-4D97-AF65-F5344CB8AC3E}">
        <p14:creationId xmlns:p14="http://schemas.microsoft.com/office/powerpoint/2010/main" val="6742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
                                        <p:tgtEl>
                                          <p:spTgt spid="2"/>
                                        </p:tgtEl>
                                      </p:cBhvr>
                                    </p:animEffect>
                                  </p:childTnLst>
                                </p:cTn>
                              </p:par>
                              <p:par>
                                <p:cTn id="11" presetID="26" presetClass="emph" presetSubtype="0" fill="hold" nodeType="withEffect">
                                  <p:stCondLst>
                                    <p:cond delay="0"/>
                                  </p:stCondLst>
                                  <p:childTnLst>
                                    <p:animEffect transition="out" filter="fade">
                                      <p:cBhvr>
                                        <p:cTn id="12" dur="400" tmFilter="0, 0; .2, .5; .8, .5; 1, 0"/>
                                        <p:tgtEl>
                                          <p:spTgt spid="2"/>
                                        </p:tgtEl>
                                      </p:cBhvr>
                                    </p:animEffect>
                                    <p:animScale>
                                      <p:cBhvr>
                                        <p:cTn id="13" dur="2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7FDD449-F986-4C1F-B712-1E390632775F}"/>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smtClean="0">
                <a:solidFill>
                  <a:schemeClr val="bg1"/>
                </a:solidFill>
                <a:latin typeface="Microsoft YaHei" panose="020B0503020204020204" pitchFamily="34" charset="-122"/>
                <a:ea typeface="Microsoft YaHei" panose="020B0503020204020204" pitchFamily="34" charset="-122"/>
              </a:rPr>
              <a:t> </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网络通信安全</a:t>
            </a:r>
          </a:p>
        </p:txBody>
      </p:sp>
      <p:sp>
        <p:nvSpPr>
          <p:cNvPr id="12" name="文本框 11">
            <a:extLst>
              <a:ext uri="{FF2B5EF4-FFF2-40B4-BE49-F238E27FC236}">
                <a16:creationId xmlns:a16="http://schemas.microsoft.com/office/drawing/2014/main" id="{71192351-B589-462A-9B3C-9149C6331D45}"/>
              </a:ext>
            </a:extLst>
          </p:cNvPr>
          <p:cNvSpPr txBox="1"/>
          <p:nvPr/>
        </p:nvSpPr>
        <p:spPr>
          <a:xfrm>
            <a:off x="542309" y="1746578"/>
            <a:ext cx="10074722" cy="2492990"/>
          </a:xfrm>
          <a:prstGeom prst="rect">
            <a:avLst/>
          </a:prstGeom>
          <a:noFill/>
        </p:spPr>
        <p:txBody>
          <a:bodyPr wrap="square" rtlCol="0">
            <a:spAutoFit/>
          </a:bodyPr>
          <a:lstStyle/>
          <a:p>
            <a:pPr algn="ctr" defTabSz="1326253">
              <a:lnSpc>
                <a:spcPct val="150000"/>
              </a:lnSpc>
              <a:defRPr/>
            </a:pPr>
            <a:r>
              <a:rPr kumimoji="1" lang="en-US" altLang="zh-CN" sz="60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6000" dirty="0">
                <a:solidFill>
                  <a:schemeClr val="bg1">
                    <a:lumMod val="95000"/>
                  </a:schemeClr>
                </a:solidFill>
                <a:latin typeface="Microsoft YaHei" panose="020B0503020204020204" pitchFamily="34" charset="-122"/>
                <a:ea typeface="Microsoft YaHei" panose="020B0503020204020204" pitchFamily="34" charset="-122"/>
              </a:rPr>
              <a:t>虚拟网络中间人攻击</a:t>
            </a:r>
            <a:endParaRPr kumimoji="1" lang="en-US" altLang="zh-CN" sz="6000" dirty="0">
              <a:solidFill>
                <a:schemeClr val="bg1">
                  <a:lumMod val="95000"/>
                </a:schemeClr>
              </a:solidFill>
              <a:latin typeface="Microsoft YaHei" panose="020B0503020204020204" pitchFamily="34" charset="-122"/>
              <a:ea typeface="Microsoft YaHei" panose="020B0503020204020204" pitchFamily="34" charset="-122"/>
            </a:endParaRPr>
          </a:p>
          <a:p>
            <a:pPr algn="ctr" defTabSz="1326253">
              <a:lnSpc>
                <a:spcPct val="150000"/>
              </a:lnSpc>
              <a:defRPr/>
            </a:pPr>
            <a:r>
              <a:rPr kumimoji="1" lang="en-US" altLang="zh-CN" sz="4400" dirty="0">
                <a:solidFill>
                  <a:schemeClr val="bg1">
                    <a:lumMod val="95000"/>
                  </a:schemeClr>
                </a:solidFill>
                <a:latin typeface="Times New Roman" panose="02020603050405020304" pitchFamily="18" charset="0"/>
                <a:ea typeface="楷体" panose="02010609060101010101" pitchFamily="49" charset="-122"/>
                <a:cs typeface="Times New Roman" panose="02020603050405020304" pitchFamily="18" charset="0"/>
              </a:rPr>
              <a:t>(Demo in Lab)</a:t>
            </a:r>
            <a:endParaRPr kumimoji="1" lang="zh-CN" altLang="en-US" sz="4400" dirty="0">
              <a:solidFill>
                <a:schemeClr val="bg1">
                  <a:lumMod val="9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04AFCC6B-29DC-4606-A936-A1F110E0BDFA}"/>
              </a:ext>
            </a:extLst>
          </p:cNvPr>
          <p:cNvPicPr>
            <a:picLocks noChangeAspect="1"/>
          </p:cNvPicPr>
          <p:nvPr/>
        </p:nvPicPr>
        <p:blipFill>
          <a:blip r:embed="rId3"/>
          <a:stretch>
            <a:fillRect/>
          </a:stretch>
        </p:blipFill>
        <p:spPr>
          <a:xfrm>
            <a:off x="1615258" y="5419265"/>
            <a:ext cx="7920880" cy="4103934"/>
          </a:xfrm>
          <a:prstGeom prst="rect">
            <a:avLst/>
          </a:prstGeom>
        </p:spPr>
      </p:pic>
      <p:pic>
        <p:nvPicPr>
          <p:cNvPr id="32" name="图片 31">
            <a:extLst>
              <a:ext uri="{FF2B5EF4-FFF2-40B4-BE49-F238E27FC236}">
                <a16:creationId xmlns:a16="http://schemas.microsoft.com/office/drawing/2014/main" id="{2E51C204-49D5-433A-95B4-60BE58DEF462}"/>
              </a:ext>
            </a:extLst>
          </p:cNvPr>
          <p:cNvPicPr>
            <a:picLocks noChangeAspect="1"/>
          </p:cNvPicPr>
          <p:nvPr/>
        </p:nvPicPr>
        <p:blipFill rotWithShape="1">
          <a:blip r:embed="rId4"/>
          <a:srcRect l="3551" r="11284"/>
          <a:stretch/>
        </p:blipFill>
        <p:spPr>
          <a:xfrm>
            <a:off x="10912707" y="6028134"/>
            <a:ext cx="6984776" cy="2886196"/>
          </a:xfrm>
          <a:prstGeom prst="rect">
            <a:avLst/>
          </a:prstGeom>
        </p:spPr>
      </p:pic>
      <p:pic>
        <p:nvPicPr>
          <p:cNvPr id="7" name="图片 6">
            <a:extLst>
              <a:ext uri="{FF2B5EF4-FFF2-40B4-BE49-F238E27FC236}">
                <a16:creationId xmlns:a16="http://schemas.microsoft.com/office/drawing/2014/main" id="{D00AB95A-F190-461A-8BB7-EADAD4674388}"/>
              </a:ext>
            </a:extLst>
          </p:cNvPr>
          <p:cNvPicPr>
            <a:picLocks noChangeAspect="1"/>
          </p:cNvPicPr>
          <p:nvPr/>
        </p:nvPicPr>
        <p:blipFill>
          <a:blip r:embed="rId5"/>
          <a:stretch>
            <a:fillRect/>
          </a:stretch>
        </p:blipFill>
        <p:spPr>
          <a:xfrm>
            <a:off x="11482586" y="1084990"/>
            <a:ext cx="5845018" cy="3816167"/>
          </a:xfrm>
          <a:prstGeom prst="rect">
            <a:avLst/>
          </a:prstGeom>
        </p:spPr>
      </p:pic>
    </p:spTree>
    <p:extLst>
      <p:ext uri="{BB962C8B-B14F-4D97-AF65-F5344CB8AC3E}">
        <p14:creationId xmlns:p14="http://schemas.microsoft.com/office/powerpoint/2010/main" val="29969224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7FDD449-F986-4C1F-B712-1E390632775F}"/>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smtClean="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网络通信安全</a:t>
            </a:r>
          </a:p>
        </p:txBody>
      </p:sp>
      <p:sp>
        <p:nvSpPr>
          <p:cNvPr id="7" name="文本框 6">
            <a:extLst>
              <a:ext uri="{FF2B5EF4-FFF2-40B4-BE49-F238E27FC236}">
                <a16:creationId xmlns:a16="http://schemas.microsoft.com/office/drawing/2014/main" id="{F6CBFA6D-0D17-40CD-86AB-351D59C2B48F}"/>
              </a:ext>
            </a:extLst>
          </p:cNvPr>
          <p:cNvSpPr txBox="1"/>
          <p:nvPr/>
        </p:nvSpPr>
        <p:spPr>
          <a:xfrm>
            <a:off x="2548517" y="2571750"/>
            <a:ext cx="7206671" cy="2021066"/>
          </a:xfrm>
          <a:prstGeom prst="rect">
            <a:avLst/>
          </a:prstGeom>
          <a:noFill/>
        </p:spPr>
        <p:txBody>
          <a:bodyPr wrap="square" rtlCol="0">
            <a:spAutoFit/>
          </a:bodyPr>
          <a:lstStyle/>
          <a:p>
            <a:pPr>
              <a:lnSpc>
                <a:spcPct val="150000"/>
              </a:lnSpc>
            </a:pPr>
            <a:r>
              <a:rPr lang="zh-CN" altLang="en-US" sz="3000" dirty="0" smtClean="0">
                <a:solidFill>
                  <a:schemeClr val="bg1"/>
                </a:solidFill>
                <a:latin typeface="微软雅黑" panose="020B0503020204020204" pitchFamily="34" charset="-122"/>
                <a:ea typeface="微软雅黑" panose="020B0503020204020204" pitchFamily="34" charset="-122"/>
              </a:rPr>
              <a:t>某云</a:t>
            </a:r>
            <a:r>
              <a:rPr lang="zh-CN" altLang="en-US" sz="3000" dirty="0">
                <a:solidFill>
                  <a:schemeClr val="bg1"/>
                </a:solidFill>
                <a:latin typeface="微软雅黑" panose="020B0503020204020204" pitchFamily="34" charset="-122"/>
                <a:ea typeface="微软雅黑" panose="020B0503020204020204" pitchFamily="34" charset="-122"/>
              </a:rPr>
              <a:t>函数</a:t>
            </a:r>
            <a:r>
              <a:rPr lang="zh-CN" altLang="en-US" sz="3000" dirty="0" smtClean="0">
                <a:solidFill>
                  <a:schemeClr val="bg1"/>
                </a:solidFill>
                <a:latin typeface="微软雅黑" panose="020B0503020204020204" pitchFamily="34" charset="-122"/>
                <a:ea typeface="微软雅黑" panose="020B0503020204020204" pitchFamily="34" charset="-122"/>
              </a:rPr>
              <a:t>服务平台上的</a:t>
            </a:r>
            <a:r>
              <a:rPr lang="en-US" altLang="zh-CN" sz="3000" dirty="0" err="1" smtClean="0">
                <a:solidFill>
                  <a:schemeClr val="bg1"/>
                </a:solidFill>
                <a:latin typeface="微软雅黑" panose="020B0503020204020204" pitchFamily="34" charset="-122"/>
                <a:ea typeface="微软雅黑" panose="020B0503020204020204" pitchFamily="34" charset="-122"/>
              </a:rPr>
              <a:t>PoC</a:t>
            </a:r>
            <a:r>
              <a:rPr lang="zh-CN" altLang="en-US" sz="3000" dirty="0">
                <a:solidFill>
                  <a:schemeClr val="bg1"/>
                </a:solidFill>
                <a:latin typeface="微软雅黑" panose="020B0503020204020204" pitchFamily="34" charset="-122"/>
                <a:ea typeface="微软雅黑" panose="020B0503020204020204" pitchFamily="34" charset="-122"/>
              </a:rPr>
              <a:t>：</a:t>
            </a:r>
            <a:endParaRPr lang="en-US" altLang="zh-CN" sz="3000" dirty="0">
              <a:solidFill>
                <a:schemeClr val="bg1"/>
              </a:solidFill>
              <a:latin typeface="微软雅黑" panose="020B0503020204020204" pitchFamily="34" charset="-122"/>
              <a:ea typeface="微软雅黑" panose="020B0503020204020204" pitchFamily="34" charset="-122"/>
            </a:endParaRPr>
          </a:p>
          <a:p>
            <a:pPr marL="538163" indent="-358775" defTabSz="480060">
              <a:lnSpc>
                <a:spcPct val="150000"/>
              </a:lnSpc>
              <a:spcBef>
                <a:spcPts val="525"/>
              </a:spcBef>
              <a:buFont typeface="Arial" panose="020B0604020202020204" pitchFamily="34" charset="0"/>
              <a:buChar char="•"/>
            </a:pPr>
            <a:r>
              <a:rPr kumimoji="1" lang="zh-CN" altLang="en-US" sz="2400" dirty="0" smtClean="0">
                <a:solidFill>
                  <a:schemeClr val="bg1"/>
                </a:solidFill>
                <a:latin typeface="楷体" panose="02010609060101010101" pitchFamily="49" charset="-122"/>
                <a:ea typeface="楷体" panose="02010609060101010101" pitchFamily="49" charset="-122"/>
              </a:rPr>
              <a:t>满足</a:t>
            </a:r>
            <a:r>
              <a:rPr kumimoji="1" lang="zh-CN" altLang="en-US" sz="2400" dirty="0">
                <a:solidFill>
                  <a:schemeClr val="bg1"/>
                </a:solidFill>
                <a:latin typeface="楷体" panose="02010609060101010101" pitchFamily="49" charset="-122"/>
                <a:ea typeface="楷体" panose="02010609060101010101" pitchFamily="49" charset="-122"/>
              </a:rPr>
              <a:t>了实现攻击的权限需求；</a:t>
            </a:r>
            <a:endParaRPr kumimoji="1" lang="en-US" altLang="zh-CN" sz="2400" dirty="0">
              <a:solidFill>
                <a:schemeClr val="bg1"/>
              </a:solidFill>
              <a:latin typeface="楷体" panose="02010609060101010101" pitchFamily="49" charset="-122"/>
              <a:ea typeface="楷体" panose="02010609060101010101" pitchFamily="49" charset="-122"/>
            </a:endParaRPr>
          </a:p>
          <a:p>
            <a:pPr marL="538163" indent="-358775" defTabSz="480060">
              <a:lnSpc>
                <a:spcPct val="150000"/>
              </a:lnSpc>
              <a:spcBef>
                <a:spcPts val="525"/>
              </a:spcBef>
              <a:buFont typeface="Arial" panose="020B0604020202020204" pitchFamily="34" charset="0"/>
              <a:buChar char="•"/>
            </a:pPr>
            <a:r>
              <a:rPr kumimoji="1" lang="en-US" altLang="zh-CN" sz="2400" dirty="0" err="1" smtClean="0">
                <a:solidFill>
                  <a:schemeClr val="bg1"/>
                </a:solidFill>
                <a:latin typeface="楷体" panose="02010609060101010101" pitchFamily="49" charset="-122"/>
                <a:ea typeface="楷体" panose="02010609060101010101" pitchFamily="49" charset="-122"/>
              </a:rPr>
              <a:t>PoC</a:t>
            </a:r>
            <a:r>
              <a:rPr kumimoji="1" lang="zh-CN" altLang="en-US" sz="2400" dirty="0" smtClean="0">
                <a:solidFill>
                  <a:schemeClr val="bg1"/>
                </a:solidFill>
                <a:latin typeface="楷体" panose="02010609060101010101" pitchFamily="49" charset="-122"/>
                <a:ea typeface="楷体" panose="02010609060101010101" pitchFamily="49" charset="-122"/>
              </a:rPr>
              <a:t>过程</a:t>
            </a:r>
            <a:r>
              <a:rPr kumimoji="1" lang="zh-CN" altLang="en-US" sz="2400" dirty="0">
                <a:solidFill>
                  <a:schemeClr val="bg1"/>
                </a:solidFill>
                <a:latin typeface="楷体" panose="02010609060101010101" pitchFamily="49" charset="-122"/>
                <a:ea typeface="楷体" panose="02010609060101010101" pitchFamily="49" charset="-122"/>
              </a:rPr>
              <a:t>不应对其他正常用户和云厂商带来影响。</a:t>
            </a:r>
            <a:endParaRPr kumimoji="1" lang="en-US" altLang="zh-CN" sz="2400" dirty="0">
              <a:solidFill>
                <a:schemeClr val="bg1"/>
              </a:solidFill>
              <a:latin typeface="楷体" panose="02010609060101010101" pitchFamily="49" charset="-122"/>
              <a:ea typeface="楷体" panose="02010609060101010101" pitchFamily="49" charset="-122"/>
            </a:endParaRPr>
          </a:p>
        </p:txBody>
      </p:sp>
      <p:pic>
        <p:nvPicPr>
          <p:cNvPr id="13" name="图片 12">
            <a:extLst>
              <a:ext uri="{FF2B5EF4-FFF2-40B4-BE49-F238E27FC236}">
                <a16:creationId xmlns:a16="http://schemas.microsoft.com/office/drawing/2014/main" id="{5E2859CD-2FFD-4BBB-BDAF-2C61F160A8B7}"/>
              </a:ext>
            </a:extLst>
          </p:cNvPr>
          <p:cNvPicPr>
            <a:picLocks noChangeAspect="1"/>
          </p:cNvPicPr>
          <p:nvPr/>
        </p:nvPicPr>
        <p:blipFill rotWithShape="1">
          <a:blip r:embed="rId3"/>
          <a:srcRect l="4425" r="3989"/>
          <a:stretch/>
        </p:blipFill>
        <p:spPr>
          <a:xfrm>
            <a:off x="11266562" y="2824190"/>
            <a:ext cx="5990379" cy="6100117"/>
          </a:xfrm>
          <a:prstGeom prst="rect">
            <a:avLst/>
          </a:prstGeom>
        </p:spPr>
      </p:pic>
      <p:pic>
        <p:nvPicPr>
          <p:cNvPr id="14" name="Picture 2" descr="åªåä¹é­ç«¥éä¸è¡¨æåå¤§å¨ æé³åªåè¡¨æåå¾çæç¬">
            <a:extLst>
              <a:ext uri="{FF2B5EF4-FFF2-40B4-BE49-F238E27FC236}">
                <a16:creationId xmlns:a16="http://schemas.microsoft.com/office/drawing/2014/main" id="{9FEE5281-516A-4BCF-B536-7BD5E21E706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250" b="100000" l="2190" r="96594"/>
                    </a14:imgEffect>
                  </a14:imgLayer>
                </a14:imgProps>
              </a:ext>
              <a:ext uri="{28A0092B-C50C-407E-A947-70E740481C1C}">
                <a14:useLocalDpi xmlns:a14="http://schemas.microsoft.com/office/drawing/2010/main" val="0"/>
              </a:ext>
            </a:extLst>
          </a:blip>
          <a:srcRect/>
          <a:stretch>
            <a:fillRect/>
          </a:stretch>
        </p:blipFill>
        <p:spPr bwMode="auto">
          <a:xfrm flipH="1">
            <a:off x="1975751" y="5027143"/>
            <a:ext cx="1248688" cy="1215268"/>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0E0F64B9-1A57-4019-AD86-B918E37F8FF7}"/>
              </a:ext>
            </a:extLst>
          </p:cNvPr>
          <p:cNvSpPr txBox="1"/>
          <p:nvPr/>
        </p:nvSpPr>
        <p:spPr>
          <a:xfrm>
            <a:off x="2344873" y="6242411"/>
            <a:ext cx="8057593" cy="3170099"/>
          </a:xfrm>
          <a:prstGeom prst="rect">
            <a:avLst/>
          </a:prstGeom>
          <a:solidFill>
            <a:srgbClr val="E7E6E6"/>
          </a:solidFill>
          <a:ln>
            <a:solidFill>
              <a:srgbClr val="F3F3F3"/>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25000"/>
              </a:lnSpc>
            </a:pPr>
            <a:r>
              <a:rPr lang="en-US" altLang="zh-CN" sz="2000" b="1" dirty="0">
                <a:solidFill>
                  <a:schemeClr val="tx1"/>
                </a:solidFill>
                <a:latin typeface="Times New Roman" panose="02020603050405020304" pitchFamily="18" charset="0"/>
                <a:cs typeface="Times New Roman" panose="02020603050405020304" pitchFamily="18" charset="0"/>
              </a:rPr>
              <a:t>Before attack, check ARP records.</a:t>
            </a:r>
          </a:p>
          <a:p>
            <a:pPr>
              <a:lnSpc>
                <a:spcPct val="125000"/>
              </a:lnSpc>
            </a:pPr>
            <a:r>
              <a:rPr lang="en-US" altLang="zh-CN" sz="2000" b="1" dirty="0">
                <a:solidFill>
                  <a:schemeClr val="tx1"/>
                </a:solidFill>
                <a:latin typeface="Times New Roman" panose="02020603050405020304" pitchFamily="18" charset="0"/>
                <a:cs typeface="Times New Roman" panose="02020603050405020304" pitchFamily="18" charset="0"/>
              </a:rPr>
              <a:t>IP address       HW type     Flags       HW address            Mask     Device</a:t>
            </a:r>
          </a:p>
          <a:p>
            <a:pPr>
              <a:lnSpc>
                <a:spcPct val="125000"/>
              </a:lnSpc>
            </a:pPr>
            <a:r>
              <a:rPr lang="en-US" altLang="zh-CN" sz="2000" b="1" dirty="0">
                <a:solidFill>
                  <a:schemeClr val="tx1"/>
                </a:solidFill>
                <a:latin typeface="Times New Roman" panose="02020603050405020304" pitchFamily="18" charset="0"/>
                <a:cs typeface="Times New Roman" panose="02020603050405020304" pitchFamily="18" charset="0"/>
              </a:rPr>
              <a:t>172.16.109.1     0x1         0x2         0a:58:ac:10:6d:01     *        eth0</a:t>
            </a:r>
          </a:p>
          <a:p>
            <a:pPr>
              <a:lnSpc>
                <a:spcPct val="125000"/>
              </a:lnSpc>
            </a:pPr>
            <a:endParaRPr lang="en-US" altLang="zh-CN" sz="2000" b="1" dirty="0">
              <a:solidFill>
                <a:schemeClr val="tx1"/>
              </a:solidFill>
              <a:latin typeface="Times New Roman" panose="02020603050405020304" pitchFamily="18" charset="0"/>
              <a:cs typeface="Times New Roman" panose="02020603050405020304" pitchFamily="18" charset="0"/>
            </a:endParaRPr>
          </a:p>
          <a:p>
            <a:pPr>
              <a:lnSpc>
                <a:spcPct val="125000"/>
              </a:lnSpc>
            </a:pPr>
            <a:r>
              <a:rPr lang="en-US" altLang="zh-CN" sz="2000" b="1" dirty="0">
                <a:solidFill>
                  <a:srgbClr val="FF0000"/>
                </a:solidFill>
                <a:latin typeface="Times New Roman" panose="02020603050405020304" pitchFamily="18" charset="0"/>
                <a:cs typeface="Times New Roman" panose="02020603050405020304" pitchFamily="18" charset="0"/>
              </a:rPr>
              <a:t>In one same network, recheck ARP records.</a:t>
            </a:r>
          </a:p>
          <a:p>
            <a:pPr>
              <a:lnSpc>
                <a:spcPct val="125000"/>
              </a:lnSpc>
            </a:pPr>
            <a:r>
              <a:rPr lang="en-US" altLang="zh-CN" sz="2000" b="1" dirty="0">
                <a:solidFill>
                  <a:schemeClr val="tx1"/>
                </a:solidFill>
                <a:latin typeface="Times New Roman" panose="02020603050405020304" pitchFamily="18" charset="0"/>
                <a:cs typeface="Times New Roman" panose="02020603050405020304" pitchFamily="18" charset="0"/>
              </a:rPr>
              <a:t>IP address       HW type     Flags       HW address            Mask     Device</a:t>
            </a:r>
          </a:p>
          <a:p>
            <a:pPr>
              <a:lnSpc>
                <a:spcPct val="125000"/>
              </a:lnSpc>
            </a:pPr>
            <a:r>
              <a:rPr lang="en-US" altLang="zh-CN" sz="2000" b="1" dirty="0">
                <a:solidFill>
                  <a:srgbClr val="FF0000"/>
                </a:solidFill>
                <a:latin typeface="Times New Roman" panose="02020603050405020304" pitchFamily="18" charset="0"/>
                <a:cs typeface="Times New Roman" panose="02020603050405020304" pitchFamily="18" charset="0"/>
              </a:rPr>
              <a:t>172.16.109.30    0x1         0x2         </a:t>
            </a:r>
            <a:r>
              <a:rPr lang="en-US" altLang="zh-CN" sz="2000" b="1" dirty="0" err="1">
                <a:solidFill>
                  <a:srgbClr val="FF0000"/>
                </a:solidFill>
                <a:latin typeface="Times New Roman" panose="02020603050405020304" pitchFamily="18" charset="0"/>
                <a:cs typeface="Times New Roman" panose="02020603050405020304" pitchFamily="18" charset="0"/>
              </a:rPr>
              <a:t>aa:bb:cc:dd:ee:ff</a:t>
            </a:r>
            <a:r>
              <a:rPr lang="en-US" altLang="zh-CN" sz="2000" b="1" dirty="0">
                <a:solidFill>
                  <a:srgbClr val="FF0000"/>
                </a:solidFill>
                <a:latin typeface="Times New Roman" panose="02020603050405020304" pitchFamily="18" charset="0"/>
                <a:cs typeface="Times New Roman" panose="02020603050405020304" pitchFamily="18" charset="0"/>
              </a:rPr>
              <a:t>     *        eth0</a:t>
            </a:r>
          </a:p>
          <a:p>
            <a:pPr>
              <a:lnSpc>
                <a:spcPct val="125000"/>
              </a:lnSpc>
            </a:pPr>
            <a:r>
              <a:rPr lang="en-US" altLang="zh-CN" sz="2000" b="1" dirty="0">
                <a:solidFill>
                  <a:schemeClr val="tx1"/>
                </a:solidFill>
                <a:latin typeface="Times New Roman" panose="02020603050405020304" pitchFamily="18" charset="0"/>
                <a:cs typeface="Times New Roman" panose="02020603050405020304" pitchFamily="18" charset="0"/>
              </a:rPr>
              <a:t>172.16.109.1     0x1         0x2         0a:58:ac:10:6d:01     *        eth0</a:t>
            </a:r>
          </a:p>
        </p:txBody>
      </p:sp>
      <p:sp>
        <p:nvSpPr>
          <p:cNvPr id="18" name="文本框 17">
            <a:extLst>
              <a:ext uri="{FF2B5EF4-FFF2-40B4-BE49-F238E27FC236}">
                <a16:creationId xmlns:a16="http://schemas.microsoft.com/office/drawing/2014/main" id="{F9AE01F5-ED05-4CDA-BF1D-156C2452512A}"/>
              </a:ext>
            </a:extLst>
          </p:cNvPr>
          <p:cNvSpPr txBox="1"/>
          <p:nvPr/>
        </p:nvSpPr>
        <p:spPr>
          <a:xfrm>
            <a:off x="-70724" y="9412510"/>
            <a:ext cx="3103002" cy="461665"/>
          </a:xfrm>
          <a:prstGeom prst="rect">
            <a:avLst/>
          </a:prstGeom>
          <a:noFill/>
        </p:spPr>
        <p:txBody>
          <a:bodyPr wrap="square" rtlCol="0">
            <a:spAutoFit/>
          </a:bodyPr>
          <a:lstStyle/>
          <a:p>
            <a:pPr>
              <a:lnSpc>
                <a:spcPct val="150000"/>
              </a:lnSpc>
            </a:pPr>
            <a:r>
              <a:rPr kumimoji="1" lang="zh-CN" altLang="en-US" sz="1600" dirty="0">
                <a:solidFill>
                  <a:schemeClr val="bg1">
                    <a:lumMod val="95000"/>
                  </a:schemeClr>
                </a:solidFill>
                <a:latin typeface="楷体" panose="02010609060101010101" pitchFamily="49" charset="-122"/>
                <a:ea typeface="楷体" panose="02010609060101010101" pitchFamily="49" charset="-122"/>
              </a:rPr>
              <a:t>注：漏洞已报告厂商且得到修复。</a:t>
            </a:r>
          </a:p>
        </p:txBody>
      </p:sp>
    </p:spTree>
    <p:extLst>
      <p:ext uri="{BB962C8B-B14F-4D97-AF65-F5344CB8AC3E}">
        <p14:creationId xmlns:p14="http://schemas.microsoft.com/office/powerpoint/2010/main" val="89165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7FDD449-F986-4C1F-B712-1E390632775F}"/>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smtClean="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网络通信安全</a:t>
            </a:r>
          </a:p>
        </p:txBody>
      </p:sp>
      <p:sp>
        <p:nvSpPr>
          <p:cNvPr id="11" name="文本框 10">
            <a:extLst>
              <a:ext uri="{FF2B5EF4-FFF2-40B4-BE49-F238E27FC236}">
                <a16:creationId xmlns:a16="http://schemas.microsoft.com/office/drawing/2014/main" id="{BE694D80-87C0-4A28-BDBA-D45305DD5787}"/>
              </a:ext>
            </a:extLst>
          </p:cNvPr>
          <p:cNvSpPr txBox="1"/>
          <p:nvPr/>
        </p:nvSpPr>
        <p:spPr>
          <a:xfrm>
            <a:off x="2548517" y="2571750"/>
            <a:ext cx="7206671" cy="5632311"/>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kumimoji="1" lang="zh-CN" altLang="en-US" sz="2400" dirty="0" smtClean="0">
                <a:solidFill>
                  <a:prstClr val="white">
                    <a:lumMod val="95000"/>
                  </a:prstClr>
                </a:solidFill>
                <a:latin typeface="微软雅黑" panose="020B0503020204020204" pitchFamily="34" charset="-122"/>
                <a:ea typeface="微软雅黑" panose="020B0503020204020204" pitchFamily="34" charset="-122"/>
              </a:rPr>
              <a:t>危害分析</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导致同一宿主的</a:t>
            </a:r>
            <a:r>
              <a:rPr kumimoji="1" lang="en-US" altLang="zh-CN" sz="24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400" dirty="0">
                <a:solidFill>
                  <a:prstClr val="white">
                    <a:lumMod val="95000"/>
                  </a:prstClr>
                </a:solidFill>
                <a:latin typeface="楷体" panose="02010609060101010101" pitchFamily="49" charset="-122"/>
                <a:ea typeface="楷体" panose="02010609060101010101" pitchFamily="49" charset="-122"/>
              </a:rPr>
              <a:t>实例面临中间人攻击；</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攻击时长取决于</a:t>
            </a:r>
            <a:r>
              <a:rPr kumimoji="1" lang="en-US" altLang="zh-CN" sz="24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400" dirty="0">
                <a:solidFill>
                  <a:prstClr val="white">
                    <a:lumMod val="95000"/>
                  </a:prstClr>
                </a:solidFill>
                <a:latin typeface="楷体" panose="02010609060101010101" pitchFamily="49" charset="-122"/>
                <a:ea typeface="楷体" panose="02010609060101010101" pitchFamily="49" charset="-122"/>
              </a:rPr>
              <a:t>实例的生命周期限制；</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对不同用户共享宿主设备的架构威胁最大（可直接危害其他用户的</a:t>
            </a:r>
            <a:r>
              <a:rPr kumimoji="1" lang="en-US" altLang="zh-CN" sz="24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400" dirty="0">
                <a:solidFill>
                  <a:prstClr val="white">
                    <a:lumMod val="95000"/>
                  </a:prstClr>
                </a:solidFill>
                <a:latin typeface="楷体" panose="02010609060101010101" pitchFamily="49" charset="-122"/>
                <a:ea typeface="楷体" panose="02010609060101010101" pitchFamily="49" charset="-122"/>
              </a:rPr>
              <a:t>实例安全）。</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防范措施 </a:t>
            </a:r>
            <a:r>
              <a:rPr kumimoji="1" lang="en-US" altLang="zh-CN" sz="2400" dirty="0">
                <a:solidFill>
                  <a:prstClr val="white">
                    <a:lumMod val="95000"/>
                  </a:prstClr>
                </a:solidFill>
                <a:latin typeface="微软雅黑" panose="020B0503020204020204" pitchFamily="34" charset="-122"/>
                <a:ea typeface="微软雅黑" panose="020B0503020204020204" pitchFamily="34" charset="-122"/>
              </a:rPr>
              <a:t>for </a:t>
            </a: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云平台</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820737" indent="-457200">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严格限制</a:t>
            </a:r>
            <a:r>
              <a:rPr kumimoji="1" lang="en-US" altLang="zh-CN" sz="24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400" dirty="0">
                <a:solidFill>
                  <a:prstClr val="white">
                    <a:lumMod val="95000"/>
                  </a:prstClr>
                </a:solidFill>
                <a:latin typeface="楷体" panose="02010609060101010101" pitchFamily="49" charset="-122"/>
                <a:ea typeface="楷体" panose="02010609060101010101" pitchFamily="49" charset="-122"/>
              </a:rPr>
              <a:t>实例中用户函数执行进程的</a:t>
            </a:r>
            <a:r>
              <a:rPr kumimoji="1" lang="en-US" altLang="zh-CN" sz="2400" dirty="0">
                <a:solidFill>
                  <a:prstClr val="white">
                    <a:lumMod val="95000"/>
                  </a:prstClr>
                </a:solidFill>
                <a:latin typeface="楷体" panose="02010609060101010101" pitchFamily="49" charset="-122"/>
                <a:ea typeface="楷体" panose="02010609060101010101" pitchFamily="49" charset="-122"/>
              </a:rPr>
              <a:t>UID</a:t>
            </a:r>
            <a:r>
              <a:rPr kumimoji="1" lang="zh-CN" altLang="en-US" sz="2400" dirty="0">
                <a:solidFill>
                  <a:prstClr val="white">
                    <a:lumMod val="95000"/>
                  </a:prstClr>
                </a:solidFill>
                <a:latin typeface="楷体" panose="02010609060101010101" pitchFamily="49" charset="-122"/>
                <a:ea typeface="楷体" panose="02010609060101010101" pitchFamily="49" charset="-122"/>
              </a:rPr>
              <a:t>与权限；</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820737" indent="-457200">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根本措施：实现不同用户的相互隔离。</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p:txBody>
      </p:sp>
      <p:pic>
        <p:nvPicPr>
          <p:cNvPr id="12" name="图片 11">
            <a:extLst>
              <a:ext uri="{FF2B5EF4-FFF2-40B4-BE49-F238E27FC236}">
                <a16:creationId xmlns:a16="http://schemas.microsoft.com/office/drawing/2014/main" id="{2FE31FBD-CD5F-42A2-98B5-5D7AD661D277}"/>
              </a:ext>
            </a:extLst>
          </p:cNvPr>
          <p:cNvPicPr>
            <a:picLocks noChangeAspect="1"/>
          </p:cNvPicPr>
          <p:nvPr/>
        </p:nvPicPr>
        <p:blipFill>
          <a:blip r:embed="rId3"/>
          <a:stretch>
            <a:fillRect/>
          </a:stretch>
        </p:blipFill>
        <p:spPr>
          <a:xfrm>
            <a:off x="11842626" y="2140225"/>
            <a:ext cx="4546627" cy="2201017"/>
          </a:xfrm>
          <a:prstGeom prst="rect">
            <a:avLst/>
          </a:prstGeom>
        </p:spPr>
      </p:pic>
      <p:grpSp>
        <p:nvGrpSpPr>
          <p:cNvPr id="16" name="组合 15">
            <a:extLst>
              <a:ext uri="{FF2B5EF4-FFF2-40B4-BE49-F238E27FC236}">
                <a16:creationId xmlns:a16="http://schemas.microsoft.com/office/drawing/2014/main" id="{6311491E-3FE9-4817-896A-A44B0A70EE6B}"/>
              </a:ext>
            </a:extLst>
          </p:cNvPr>
          <p:cNvGrpSpPr/>
          <p:nvPr/>
        </p:nvGrpSpPr>
        <p:grpSpPr>
          <a:xfrm>
            <a:off x="10042426" y="4443876"/>
            <a:ext cx="8405348" cy="3600482"/>
            <a:chOff x="10042426" y="4959293"/>
            <a:chExt cx="8405348" cy="3600482"/>
          </a:xfrm>
        </p:grpSpPr>
        <p:pic>
          <p:nvPicPr>
            <p:cNvPr id="17" name="图片 16">
              <a:extLst>
                <a:ext uri="{FF2B5EF4-FFF2-40B4-BE49-F238E27FC236}">
                  <a16:creationId xmlns:a16="http://schemas.microsoft.com/office/drawing/2014/main" id="{DE5DD0C3-1285-4980-B768-7CD37719C939}"/>
                </a:ext>
              </a:extLst>
            </p:cNvPr>
            <p:cNvPicPr>
              <a:picLocks noChangeAspect="1"/>
            </p:cNvPicPr>
            <p:nvPr/>
          </p:nvPicPr>
          <p:blipFill>
            <a:blip r:embed="rId4"/>
            <a:stretch>
              <a:fillRect/>
            </a:stretch>
          </p:blipFill>
          <p:spPr>
            <a:xfrm>
              <a:off x="10042426" y="6255519"/>
              <a:ext cx="8405348" cy="2304256"/>
            </a:xfrm>
            <a:prstGeom prst="rect">
              <a:avLst/>
            </a:prstGeom>
          </p:spPr>
        </p:pic>
        <p:sp>
          <p:nvSpPr>
            <p:cNvPr id="19" name="箭头: 下 18">
              <a:extLst>
                <a:ext uri="{FF2B5EF4-FFF2-40B4-BE49-F238E27FC236}">
                  <a16:creationId xmlns:a16="http://schemas.microsoft.com/office/drawing/2014/main" id="{70CEEE7B-FA3F-4081-8DF1-4BE87F5C9C86}"/>
                </a:ext>
              </a:extLst>
            </p:cNvPr>
            <p:cNvSpPr/>
            <p:nvPr/>
          </p:nvSpPr>
          <p:spPr>
            <a:xfrm>
              <a:off x="13899453" y="4959293"/>
              <a:ext cx="691293" cy="128486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a:extLst>
              <a:ext uri="{FF2B5EF4-FFF2-40B4-BE49-F238E27FC236}">
                <a16:creationId xmlns:a16="http://schemas.microsoft.com/office/drawing/2014/main" id="{522AD199-178E-42EA-8DC0-ACD6551952F8}"/>
              </a:ext>
            </a:extLst>
          </p:cNvPr>
          <p:cNvSpPr/>
          <p:nvPr/>
        </p:nvSpPr>
        <p:spPr>
          <a:xfrm>
            <a:off x="6777450" y="8907974"/>
            <a:ext cx="5955476" cy="784830"/>
          </a:xfrm>
          <a:prstGeom prst="rect">
            <a:avLst/>
          </a:prstGeom>
        </p:spPr>
        <p:txBody>
          <a:bodyPr wrap="none">
            <a:spAutoFit/>
          </a:bodyPr>
          <a:lstStyle/>
          <a:p>
            <a:pPr algn="ctr">
              <a:lnSpc>
                <a:spcPct val="150000"/>
              </a:lnSpc>
            </a:pPr>
            <a:r>
              <a:rPr lang="zh-CN" altLang="en-US" sz="30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一</a:t>
            </a:r>
            <a:r>
              <a:rPr lang="zh-CN" altLang="en-US" sz="3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种由内向外的网络渗透</a:t>
            </a:r>
            <a:r>
              <a:rPr lang="zh-CN" altLang="en-US" sz="30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途径</a:t>
            </a:r>
            <a:r>
              <a:rPr lang="en-US" altLang="zh-CN" sz="3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en-US" altLang="zh-CN" sz="3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pic>
        <p:nvPicPr>
          <p:cNvPr id="13" name="Picture 2" descr="åªåä¹é­ç«¥éä¸è¡¨æåå¤§å¨ æé³åªåè¡¨æåå¾çæç¬">
            <a:extLst>
              <a:ext uri="{FF2B5EF4-FFF2-40B4-BE49-F238E27FC236}">
                <a16:creationId xmlns:a16="http://schemas.microsoft.com/office/drawing/2014/main" id="{06657EC6-89A6-496C-B98E-E3AD2315B11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30170" y1="96750" x2="30170" y2="96750"/>
                        <a14:foregroundMark x1="36983" y1="95250" x2="36983" y2="95250"/>
                        <a14:foregroundMark x1="33333" y1="95250" x2="33333" y2="95250"/>
                        <a14:foregroundMark x1="34793" y1="92000" x2="34793" y2="92000"/>
                        <a14:foregroundMark x1="42579" y1="96500" x2="42579" y2="96500"/>
                        <a14:foregroundMark x1="53528" y1="97250" x2="53528" y2="97250"/>
                        <a14:foregroundMark x1="57178" y1="96500" x2="57178" y2="96500"/>
                        <a14:foregroundMark x1="58881" y1="97250" x2="57664" y2="91750"/>
                        <a14:foregroundMark x1="58394" y1="95000" x2="58881" y2="95250"/>
                        <a14:foregroundMark x1="63504" y1="93500" x2="63504" y2="93500"/>
                        <a14:foregroundMark x1="63260" y1="95250" x2="63260" y2="95250"/>
                        <a14:foregroundMark x1="63504" y1="96500" x2="63504" y2="96500"/>
                        <a14:foregroundMark x1="58394" y1="92750" x2="58394" y2="92750"/>
                        <a14:foregroundMark x1="54501" y1="89250" x2="54501" y2="89250"/>
                      </a14:backgroundRemoval>
                    </a14:imgEffect>
                  </a14:imgLayer>
                </a14:imgProps>
              </a:ext>
              <a:ext uri="{28A0092B-C50C-407E-A947-70E740481C1C}">
                <a14:useLocalDpi xmlns:a14="http://schemas.microsoft.com/office/drawing/2010/main" val="0"/>
              </a:ext>
            </a:extLst>
          </a:blip>
          <a:srcRect/>
          <a:stretch>
            <a:fillRect/>
          </a:stretch>
        </p:blipFill>
        <p:spPr bwMode="auto">
          <a:xfrm>
            <a:off x="12633731" y="8629763"/>
            <a:ext cx="1153111" cy="11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29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C995CE-2F4E-2147-AE28-414DCC6A03C3}"/>
              </a:ext>
            </a:extLst>
          </p:cNvPr>
          <p:cNvSpPr txBox="1"/>
          <p:nvPr/>
        </p:nvSpPr>
        <p:spPr>
          <a:xfrm>
            <a:off x="759792" y="3147814"/>
            <a:ext cx="17989205" cy="1304203"/>
          </a:xfrm>
          <a:prstGeom prst="rect">
            <a:avLst/>
          </a:prstGeom>
          <a:noFill/>
        </p:spPr>
        <p:txBody>
          <a:bodyPr wrap="square" rtlCol="0">
            <a:spAutoFit/>
          </a:bodyPr>
          <a:lstStyle/>
          <a:p>
            <a:pPr algn="ctr" defTabSz="1326253">
              <a:lnSpc>
                <a:spcPct val="150000"/>
              </a:lnSpc>
              <a:defRPr/>
            </a:pPr>
            <a:r>
              <a:rPr kumimoji="1" lang="en-US" altLang="zh-CN" sz="60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6000" dirty="0">
                <a:solidFill>
                  <a:schemeClr val="bg1">
                    <a:lumMod val="95000"/>
                  </a:schemeClr>
                </a:solidFill>
                <a:latin typeface="Microsoft YaHei" panose="020B0503020204020204" pitchFamily="34" charset="-122"/>
                <a:ea typeface="Microsoft YaHei" panose="020B0503020204020204" pitchFamily="34" charset="-122"/>
              </a:rPr>
              <a:t>安全性分析</a:t>
            </a:r>
            <a:endParaRPr kumimoji="1" lang="en-US" altLang="zh-CN" sz="4400" dirty="0">
              <a:solidFill>
                <a:schemeClr val="bg1">
                  <a:lumMod val="95000"/>
                </a:schemeClr>
              </a:solidFill>
              <a:latin typeface="楷体" panose="02010609060101010101" pitchFamily="49" charset="-122"/>
              <a:ea typeface="楷体" panose="02010609060101010101" pitchFamily="49" charset="-122"/>
            </a:endParaRPr>
          </a:p>
        </p:txBody>
      </p:sp>
      <p:sp>
        <p:nvSpPr>
          <p:cNvPr id="8" name="文本框 4">
            <a:extLst>
              <a:ext uri="{FF2B5EF4-FFF2-40B4-BE49-F238E27FC236}">
                <a16:creationId xmlns:a16="http://schemas.microsoft.com/office/drawing/2014/main" id="{A1AFEE3C-8A3A-0B44-80AB-8F02701F6385}"/>
              </a:ext>
            </a:extLst>
          </p:cNvPr>
          <p:cNvSpPr txBox="1"/>
          <p:nvPr/>
        </p:nvSpPr>
        <p:spPr>
          <a:xfrm>
            <a:off x="528145" y="297217"/>
            <a:ext cx="224147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第三部分</a:t>
            </a:r>
          </a:p>
        </p:txBody>
      </p:sp>
      <p:sp>
        <p:nvSpPr>
          <p:cNvPr id="5" name="文本框 4">
            <a:extLst>
              <a:ext uri="{FF2B5EF4-FFF2-40B4-BE49-F238E27FC236}">
                <a16:creationId xmlns:a16="http://schemas.microsoft.com/office/drawing/2014/main" id="{DD410183-4757-408B-8550-57A3CC48D58B}"/>
              </a:ext>
            </a:extLst>
          </p:cNvPr>
          <p:cNvSpPr txBox="1"/>
          <p:nvPr/>
        </p:nvSpPr>
        <p:spPr>
          <a:xfrm>
            <a:off x="7341332" y="4809624"/>
            <a:ext cx="4824536" cy="2031325"/>
          </a:xfrm>
          <a:prstGeom prst="rect">
            <a:avLst/>
          </a:prstGeom>
          <a:noFill/>
        </p:spPr>
        <p:txBody>
          <a:bodyPr wrap="square" rtlCol="0">
            <a:spAutoFit/>
          </a:bodyPr>
          <a:lstStyle/>
          <a:p>
            <a:pPr lvl="1" indent="-457200" algn="ctr">
              <a:lnSpc>
                <a:spcPct val="150000"/>
              </a:lnSpc>
              <a:buFont typeface="Arial" panose="020B0604020202020204" pitchFamily="34" charset="0"/>
              <a:buChar char="•"/>
            </a:pPr>
            <a:r>
              <a:rPr kumimoji="1" lang="zh-CN" altLang="en-US" sz="2800" dirty="0" smtClean="0">
                <a:solidFill>
                  <a:schemeClr val="bg1">
                    <a:lumMod val="95000"/>
                  </a:schemeClr>
                </a:solidFill>
                <a:latin typeface="楷体" panose="02010609060101010101" pitchFamily="49" charset="-122"/>
                <a:ea typeface="楷体" panose="02010609060101010101" pitchFamily="49" charset="-122"/>
              </a:rPr>
              <a:t>业务</a:t>
            </a:r>
            <a:r>
              <a:rPr kumimoji="1" lang="zh-CN" altLang="en-US" sz="2800" dirty="0">
                <a:solidFill>
                  <a:schemeClr val="bg1">
                    <a:lumMod val="95000"/>
                  </a:schemeClr>
                </a:solidFill>
                <a:latin typeface="楷体" panose="02010609060101010101" pitchFamily="49" charset="-122"/>
                <a:ea typeface="楷体" panose="02010609060101010101" pitchFamily="49" charset="-122"/>
              </a:rPr>
              <a:t>逻辑</a:t>
            </a:r>
            <a:r>
              <a:rPr kumimoji="1" lang="zh-CN" altLang="en-US" sz="2800" dirty="0" smtClean="0">
                <a:solidFill>
                  <a:schemeClr val="bg1">
                    <a:lumMod val="95000"/>
                  </a:schemeClr>
                </a:solidFill>
                <a:latin typeface="楷体" panose="02010609060101010101" pitchFamily="49" charset="-122"/>
                <a:ea typeface="楷体" panose="02010609060101010101" pitchFamily="49" charset="-122"/>
              </a:rPr>
              <a:t>安全</a:t>
            </a:r>
            <a:endParaRPr kumimoji="1" lang="en-US" altLang="zh-CN" sz="2800" dirty="0" smtClean="0">
              <a:solidFill>
                <a:schemeClr val="bg1">
                  <a:lumMod val="95000"/>
                </a:schemeClr>
              </a:solidFill>
              <a:latin typeface="楷体" panose="02010609060101010101" pitchFamily="49" charset="-122"/>
              <a:ea typeface="楷体" panose="02010609060101010101" pitchFamily="49" charset="-122"/>
            </a:endParaRPr>
          </a:p>
          <a:p>
            <a:pPr lvl="1" indent="-457200" algn="ctr">
              <a:lnSpc>
                <a:spcPct val="150000"/>
              </a:lnSpc>
              <a:buFont typeface="Arial" panose="020B0604020202020204" pitchFamily="34" charset="0"/>
              <a:buChar char="•"/>
            </a:pPr>
            <a:r>
              <a:rPr kumimoji="1" lang="zh-CN" altLang="en-US" sz="2800" dirty="0">
                <a:solidFill>
                  <a:schemeClr val="bg1">
                    <a:lumMod val="95000"/>
                  </a:schemeClr>
                </a:solidFill>
                <a:latin typeface="楷体" panose="02010609060101010101" pitchFamily="49" charset="-122"/>
                <a:ea typeface="楷体" panose="02010609060101010101" pitchFamily="49" charset="-122"/>
              </a:rPr>
              <a:t>网络通信</a:t>
            </a:r>
            <a:r>
              <a:rPr kumimoji="1" lang="zh-CN" altLang="en-US" sz="2800" dirty="0" smtClean="0">
                <a:solidFill>
                  <a:schemeClr val="bg1">
                    <a:lumMod val="95000"/>
                  </a:schemeClr>
                </a:solidFill>
                <a:latin typeface="楷体" panose="02010609060101010101" pitchFamily="49" charset="-122"/>
                <a:ea typeface="楷体" panose="02010609060101010101" pitchFamily="49" charset="-122"/>
              </a:rPr>
              <a:t>安全</a:t>
            </a:r>
            <a:endParaRPr kumimoji="1" lang="en-US" altLang="zh-CN" sz="2800" b="1" dirty="0" smtClean="0">
              <a:solidFill>
                <a:srgbClr val="46B6F8"/>
              </a:solidFill>
              <a:latin typeface="楷体" panose="02010609060101010101" pitchFamily="49" charset="-122"/>
              <a:ea typeface="楷体" panose="02010609060101010101" pitchFamily="49" charset="-122"/>
            </a:endParaRPr>
          </a:p>
          <a:p>
            <a:pPr lvl="1" indent="-457200" algn="ctr">
              <a:lnSpc>
                <a:spcPct val="150000"/>
              </a:lnSpc>
              <a:buFont typeface="Wingdings" panose="05000000000000000000" pitchFamily="2" charset="2"/>
              <a:buChar char="ü"/>
            </a:pPr>
            <a:r>
              <a:rPr kumimoji="1" lang="zh-CN" altLang="en-US" sz="2800" b="1" dirty="0" smtClean="0">
                <a:solidFill>
                  <a:srgbClr val="46B6F8"/>
                </a:solidFill>
                <a:latin typeface="楷体" panose="02010609060101010101" pitchFamily="49" charset="-122"/>
                <a:ea typeface="楷体" panose="02010609060101010101" pitchFamily="49" charset="-122"/>
              </a:rPr>
              <a:t>宿主系统安全</a:t>
            </a:r>
            <a:endParaRPr kumimoji="1" lang="zh-CN" altLang="en-US" sz="2800" b="1" dirty="0">
              <a:solidFill>
                <a:srgbClr val="46B6F8"/>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661395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7858097" cy="830997"/>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smtClean="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宿主系统安全（宿主</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DoS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 </a:t>
            </a:r>
          </a:p>
          <a:p>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A7EEED9A-1ED3-4EA1-93CD-55BDF44FC0A5}"/>
              </a:ext>
            </a:extLst>
          </p:cNvPr>
          <p:cNvSpPr txBox="1"/>
          <p:nvPr/>
        </p:nvSpPr>
        <p:spPr>
          <a:xfrm>
            <a:off x="2548517" y="2571750"/>
            <a:ext cx="6845837" cy="5909310"/>
          </a:xfrm>
          <a:prstGeom prst="rect">
            <a:avLst/>
          </a:prstGeom>
          <a:noFill/>
        </p:spPr>
        <p:txBody>
          <a:bodyPr wrap="square" rtlCol="0">
            <a:spAutoFit/>
          </a:bodyPr>
          <a:lstStyle/>
          <a:p>
            <a:pPr>
              <a:lnSpc>
                <a:spcPct val="150000"/>
              </a:lnSpc>
            </a:pPr>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宿主资源耗尽导致的拒绝服务</a:t>
            </a:r>
            <a:r>
              <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rPr>
              <a:t>(</a:t>
            </a:r>
            <a:r>
              <a:rPr kumimoji="1" lang="en-US" altLang="zh-CN" sz="3000" dirty="0" err="1">
                <a:solidFill>
                  <a:schemeClr val="bg1">
                    <a:lumMod val="95000"/>
                  </a:schemeClr>
                </a:solidFill>
                <a:latin typeface="Microsoft YaHei" panose="020B0503020204020204" pitchFamily="34" charset="-122"/>
                <a:ea typeface="Microsoft YaHei" panose="020B0503020204020204" pitchFamily="34" charset="-122"/>
              </a:rPr>
              <a:t>DoS</a:t>
            </a:r>
            <a:r>
              <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rPr>
              <a:t>)</a:t>
            </a:r>
          </a:p>
          <a:p>
            <a:pPr marL="342900" lvl="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根本原因：</a:t>
            </a:r>
            <a:r>
              <a:rPr kumimoji="1" lang="en-US" altLang="zh-CN" sz="2400" dirty="0">
                <a:solidFill>
                  <a:prstClr val="white">
                    <a:lumMod val="95000"/>
                  </a:prstClr>
                </a:solidFill>
                <a:latin typeface="微软雅黑" panose="020B0503020204020204" pitchFamily="34" charset="-122"/>
                <a:ea typeface="微软雅黑" panose="020B0503020204020204" pitchFamily="34" charset="-122"/>
              </a:rPr>
              <a:t>Docker</a:t>
            </a: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实例之间的隔离不充分</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攻击手段：耗尽有限（且免费）的系统资源</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攻击后果：使系统无法正常执行</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攻击样例：文件句柄耗尽攻击</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a:lnSpc>
                <a:spcPct val="150000"/>
              </a:lnSpc>
            </a:pPr>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某云厂商函数服务信息分析</a:t>
            </a:r>
            <a:endPar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系统最多可开启文件句柄：</a:t>
            </a:r>
            <a:r>
              <a:rPr kumimoji="1" lang="en-US" altLang="zh-CN" sz="2400" dirty="0">
                <a:solidFill>
                  <a:prstClr val="white">
                    <a:lumMod val="95000"/>
                  </a:prstClr>
                </a:solidFill>
                <a:latin typeface="微软雅黑" panose="020B0503020204020204" pitchFamily="34" charset="-122"/>
                <a:ea typeface="微软雅黑" panose="020B0503020204020204" pitchFamily="34" charset="-122"/>
              </a:rPr>
              <a:t>3,254,773</a:t>
            </a:r>
          </a:p>
          <a:p>
            <a:pPr marL="34290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进程最多可开启文件句柄：</a:t>
            </a:r>
            <a:r>
              <a:rPr kumimoji="1" lang="en-US" altLang="zh-CN" sz="2400" dirty="0">
                <a:solidFill>
                  <a:prstClr val="white">
                    <a:lumMod val="95000"/>
                  </a:prstClr>
                </a:solidFill>
                <a:latin typeface="微软雅黑" panose="020B0503020204020204" pitchFamily="34" charset="-122"/>
                <a:ea typeface="微软雅黑" panose="020B0503020204020204" pitchFamily="34" charset="-122"/>
              </a:rPr>
              <a:t>1,048,576</a:t>
            </a:r>
          </a:p>
          <a:p>
            <a:pPr marL="34290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恶意函数只需在一次执行中创建</a:t>
            </a:r>
            <a:r>
              <a:rPr kumimoji="1" lang="en-US" altLang="zh-CN" sz="2400" dirty="0">
                <a:solidFill>
                  <a:prstClr val="white">
                    <a:lumMod val="95000"/>
                  </a:prstClr>
                </a:solidFill>
                <a:latin typeface="微软雅黑" panose="020B0503020204020204" pitchFamily="34" charset="-122"/>
                <a:ea typeface="微软雅黑" panose="020B0503020204020204" pitchFamily="34" charset="-122"/>
              </a:rPr>
              <a:t>3</a:t>
            </a: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个子</a:t>
            </a:r>
            <a:r>
              <a:rPr kumimoji="1" lang="zh-CN" altLang="en-US" sz="2400" dirty="0" smtClean="0">
                <a:solidFill>
                  <a:prstClr val="white">
                    <a:lumMod val="95000"/>
                  </a:prstClr>
                </a:solidFill>
                <a:latin typeface="微软雅黑" panose="020B0503020204020204" pitchFamily="34" charset="-122"/>
                <a:ea typeface="微软雅黑" panose="020B0503020204020204" pitchFamily="34" charset="-122"/>
              </a:rPr>
              <a:t>进程</a:t>
            </a:r>
            <a:r>
              <a:rPr kumimoji="1" lang="en-US" altLang="zh-CN" sz="2400" dirty="0" smtClean="0">
                <a:solidFill>
                  <a:prstClr val="white">
                    <a:lumMod val="95000"/>
                  </a:prstClr>
                </a:solidFill>
                <a:latin typeface="微软雅黑" panose="020B0503020204020204" pitchFamily="34" charset="-122"/>
                <a:ea typeface="微软雅黑" panose="020B0503020204020204" pitchFamily="34" charset="-122"/>
              </a:rPr>
              <a:t>……</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B16AEA72-BC62-42D5-B71A-DE6879A88BBB}"/>
              </a:ext>
            </a:extLst>
          </p:cNvPr>
          <p:cNvGrpSpPr/>
          <p:nvPr/>
        </p:nvGrpSpPr>
        <p:grpSpPr>
          <a:xfrm>
            <a:off x="9991338" y="4121040"/>
            <a:ext cx="8971513" cy="4643398"/>
            <a:chOff x="10034796" y="2350457"/>
            <a:chExt cx="8971513" cy="4643398"/>
          </a:xfrm>
        </p:grpSpPr>
        <p:pic>
          <p:nvPicPr>
            <p:cNvPr id="16" name="图片 15">
              <a:extLst>
                <a:ext uri="{FF2B5EF4-FFF2-40B4-BE49-F238E27FC236}">
                  <a16:creationId xmlns:a16="http://schemas.microsoft.com/office/drawing/2014/main" id="{201D7277-A7C2-428E-A980-73E2C665ECD4}"/>
                </a:ext>
              </a:extLst>
            </p:cNvPr>
            <p:cNvPicPr>
              <a:picLocks noChangeAspect="1"/>
            </p:cNvPicPr>
            <p:nvPr/>
          </p:nvPicPr>
          <p:blipFill>
            <a:blip r:embed="rId3"/>
            <a:stretch>
              <a:fillRect/>
            </a:stretch>
          </p:blipFill>
          <p:spPr>
            <a:xfrm>
              <a:off x="10042426" y="2350457"/>
              <a:ext cx="8948623" cy="4181733"/>
            </a:xfrm>
            <a:prstGeom prst="rect">
              <a:avLst/>
            </a:prstGeom>
          </p:spPr>
        </p:pic>
        <p:sp>
          <p:nvSpPr>
            <p:cNvPr id="7" name="矩形 6">
              <a:extLst>
                <a:ext uri="{FF2B5EF4-FFF2-40B4-BE49-F238E27FC236}">
                  <a16:creationId xmlns:a16="http://schemas.microsoft.com/office/drawing/2014/main" id="{18892E56-5B55-4EF7-8A2F-A4B89A761854}"/>
                </a:ext>
              </a:extLst>
            </p:cNvPr>
            <p:cNvSpPr/>
            <p:nvPr/>
          </p:nvSpPr>
          <p:spPr>
            <a:xfrm>
              <a:off x="10042426" y="2638489"/>
              <a:ext cx="3816424" cy="576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B338292-696E-4978-B11A-DE149A376510}"/>
                </a:ext>
              </a:extLst>
            </p:cNvPr>
            <p:cNvSpPr/>
            <p:nvPr/>
          </p:nvSpPr>
          <p:spPr>
            <a:xfrm>
              <a:off x="10034796" y="6008711"/>
              <a:ext cx="8288550"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B1D9A28-BE41-4AEA-A9A0-B116FC892AEB}"/>
                </a:ext>
              </a:extLst>
            </p:cNvPr>
            <p:cNvSpPr txBox="1"/>
            <p:nvPr/>
          </p:nvSpPr>
          <p:spPr>
            <a:xfrm>
              <a:off x="10042426" y="6532190"/>
              <a:ext cx="8963883" cy="461665"/>
            </a:xfrm>
            <a:prstGeom prst="rect">
              <a:avLst/>
            </a:prstGeom>
            <a:solidFill>
              <a:srgbClr val="AC30B0"/>
            </a:solidFill>
          </p:spPr>
          <p:txBody>
            <a:bodyPr wrap="square" rtlCol="0">
              <a:spAutoFit/>
            </a:bodyPr>
            <a:lstStyle/>
            <a:p>
              <a:pPr lvl="0" algn="ctr" defTabSz="1482840">
                <a:defRPr/>
              </a:pP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某云厂商函数服务文件句柄信息截图</a:t>
              </a:r>
            </a:p>
          </p:txBody>
        </p:sp>
      </p:grpSp>
      <p:pic>
        <p:nvPicPr>
          <p:cNvPr id="23" name="Picture 2" descr="http://5b0988e595225.cdn.sohucs.com/images/20190816/597afc0f8b204625818c353037d1abe8.jpeg">
            <a:extLst>
              <a:ext uri="{FF2B5EF4-FFF2-40B4-BE49-F238E27FC236}">
                <a16:creationId xmlns:a16="http://schemas.microsoft.com/office/drawing/2014/main" id="{F496108E-2286-4BAB-BF70-EE7D5ABE9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3175" y="1635646"/>
            <a:ext cx="3384876" cy="190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41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6" end="6"/>
                                            </p:txEl>
                                          </p:spTgt>
                                        </p:tgtEl>
                                        <p:attrNameLst>
                                          <p:attrName>style.visibility</p:attrName>
                                        </p:attrNameLst>
                                      </p:cBhvr>
                                      <p:to>
                                        <p:strVal val="visible"/>
                                      </p:to>
                                    </p:set>
                                    <p:animEffect transition="in" filter="fade">
                                      <p:cBhvr>
                                        <p:cTn id="7" dur="500"/>
                                        <p:tgtEl>
                                          <p:spTgt spid="1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7" end="7"/>
                                            </p:txEl>
                                          </p:spTgt>
                                        </p:tgtEl>
                                        <p:attrNameLst>
                                          <p:attrName>style.visibility</p:attrName>
                                        </p:attrNameLst>
                                      </p:cBhvr>
                                      <p:to>
                                        <p:strVal val="visible"/>
                                      </p:to>
                                    </p:set>
                                    <p:animEffect transition="in" filter="fade">
                                      <p:cBhvr>
                                        <p:cTn id="10" dur="500"/>
                                        <p:tgtEl>
                                          <p:spTgt spid="15">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8" end="8"/>
                                            </p:txEl>
                                          </p:spTgt>
                                        </p:tgtEl>
                                        <p:attrNameLst>
                                          <p:attrName>style.visibility</p:attrName>
                                        </p:attrNameLst>
                                      </p:cBhvr>
                                      <p:to>
                                        <p:strVal val="visible"/>
                                      </p:to>
                                    </p:set>
                                    <p:animEffect transition="in" filter="fade">
                                      <p:cBhvr>
                                        <p:cTn id="13" dur="500"/>
                                        <p:tgtEl>
                                          <p:spTgt spid="15">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xEl>
                                              <p:pRg st="9" end="9"/>
                                            </p:txEl>
                                          </p:spTgt>
                                        </p:tgtEl>
                                        <p:attrNameLst>
                                          <p:attrName>style.visibility</p:attrName>
                                        </p:attrNameLst>
                                      </p:cBhvr>
                                      <p:to>
                                        <p:strVal val="visible"/>
                                      </p:to>
                                    </p:set>
                                    <p:animEffect transition="in" filter="fade">
                                      <p:cBhvr>
                                        <p:cTn id="16" dur="500"/>
                                        <p:tgtEl>
                                          <p:spTgt spid="15">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C995CE-2F4E-2147-AE28-414DCC6A03C3}"/>
              </a:ext>
            </a:extLst>
          </p:cNvPr>
          <p:cNvSpPr txBox="1"/>
          <p:nvPr/>
        </p:nvSpPr>
        <p:spPr>
          <a:xfrm>
            <a:off x="759792" y="1059582"/>
            <a:ext cx="17989205" cy="2585323"/>
          </a:xfrm>
          <a:prstGeom prst="rect">
            <a:avLst/>
          </a:prstGeom>
          <a:noFill/>
        </p:spPr>
        <p:txBody>
          <a:bodyPr wrap="square" rtlCol="0">
            <a:spAutoFit/>
          </a:bodyPr>
          <a:lstStyle/>
          <a:p>
            <a:pPr algn="ctr" defTabSz="1326253">
              <a:lnSpc>
                <a:spcPct val="150000"/>
              </a:lnSpc>
              <a:defRPr/>
            </a:pPr>
            <a:r>
              <a:rPr kumimoji="1" lang="zh-CN" altLang="en-US" sz="6000" dirty="0">
                <a:solidFill>
                  <a:schemeClr val="bg1">
                    <a:lumMod val="95000"/>
                  </a:schemeClr>
                </a:solidFill>
                <a:latin typeface="Microsoft YaHei" panose="020B0503020204020204" pitchFamily="34" charset="-122"/>
                <a:ea typeface="Microsoft YaHei" panose="020B0503020204020204" pitchFamily="34" charset="-122"/>
              </a:rPr>
              <a:t>宿主资源耗尽导致的</a:t>
            </a:r>
            <a:r>
              <a:rPr kumimoji="1" lang="en-US" altLang="zh-CN" sz="6000" dirty="0" err="1">
                <a:solidFill>
                  <a:schemeClr val="bg1">
                    <a:lumMod val="95000"/>
                  </a:schemeClr>
                </a:solidFill>
                <a:latin typeface="Microsoft YaHei" panose="020B0503020204020204" pitchFamily="34" charset="-122"/>
                <a:ea typeface="Microsoft YaHei" panose="020B0503020204020204" pitchFamily="34" charset="-122"/>
              </a:rPr>
              <a:t>DoS</a:t>
            </a:r>
            <a:endParaRPr kumimoji="1" lang="en-US" altLang="zh-CN" sz="6000" dirty="0">
              <a:solidFill>
                <a:schemeClr val="bg1">
                  <a:lumMod val="95000"/>
                </a:schemeClr>
              </a:solidFill>
              <a:latin typeface="Microsoft YaHei" panose="020B0503020204020204" pitchFamily="34" charset="-122"/>
              <a:ea typeface="Microsoft YaHei" panose="020B0503020204020204" pitchFamily="34" charset="-122"/>
            </a:endParaRPr>
          </a:p>
          <a:p>
            <a:pPr algn="ctr" defTabSz="1326253">
              <a:lnSpc>
                <a:spcPct val="150000"/>
              </a:lnSpc>
              <a:defRPr/>
            </a:pPr>
            <a:r>
              <a:rPr kumimoji="1" lang="en-US" altLang="zh-CN" sz="4400" dirty="0">
                <a:solidFill>
                  <a:schemeClr val="bg1">
                    <a:lumMod val="95000"/>
                  </a:schemeClr>
                </a:solidFill>
                <a:latin typeface="Times New Roman" panose="02020603050405020304" pitchFamily="18" charset="0"/>
                <a:ea typeface="楷体" panose="02010609060101010101" pitchFamily="49" charset="-122"/>
                <a:cs typeface="Times New Roman" panose="02020603050405020304" pitchFamily="18" charset="0"/>
              </a:rPr>
              <a:t>(Demo in Lab)</a:t>
            </a:r>
            <a:endParaRPr kumimoji="1" lang="zh-CN" altLang="en-US" sz="4400" dirty="0">
              <a:solidFill>
                <a:schemeClr val="bg1">
                  <a:lumMod val="9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95C7C129-7489-439C-B041-18FDCA6FB7DC}"/>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smtClean="0">
                <a:solidFill>
                  <a:schemeClr val="bg1"/>
                </a:solidFill>
                <a:latin typeface="Microsoft YaHei" panose="020B0503020204020204" pitchFamily="34" charset="-122"/>
                <a:ea typeface="Microsoft YaHei" panose="020B0503020204020204" pitchFamily="34" charset="-122"/>
              </a:rPr>
              <a:t> </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宿主系统安全（宿主</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DoS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a:t>
            </a:r>
          </a:p>
        </p:txBody>
      </p:sp>
      <p:grpSp>
        <p:nvGrpSpPr>
          <p:cNvPr id="3" name="组合 2"/>
          <p:cNvGrpSpPr/>
          <p:nvPr/>
        </p:nvGrpSpPr>
        <p:grpSpPr>
          <a:xfrm>
            <a:off x="10280623" y="6647509"/>
            <a:ext cx="7393856" cy="1133252"/>
            <a:chOff x="10762506" y="6388174"/>
            <a:chExt cx="7393856" cy="1133252"/>
          </a:xfrm>
        </p:grpSpPr>
        <p:pic>
          <p:nvPicPr>
            <p:cNvPr id="2" name="Picture 2" descr="https://qqadapt.qpic.cn/txdocpic/0/b5f6ed2d426025c0a9115e0f76b15801/0?_ty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2506" y="6388174"/>
              <a:ext cx="7393856" cy="71311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AF97ECC-F22E-4771-9A26-66D526D27ABF}"/>
                </a:ext>
              </a:extLst>
            </p:cNvPr>
            <p:cNvSpPr txBox="1"/>
            <p:nvPr/>
          </p:nvSpPr>
          <p:spPr>
            <a:xfrm>
              <a:off x="10762506" y="7059761"/>
              <a:ext cx="7376482" cy="461665"/>
            </a:xfrm>
            <a:prstGeom prst="rect">
              <a:avLst/>
            </a:prstGeom>
            <a:solidFill>
              <a:srgbClr val="AC30B0"/>
            </a:solidFill>
          </p:spPr>
          <p:txBody>
            <a:bodyPr wrap="square" rtlCol="0">
              <a:spAutoFit/>
            </a:bodyPr>
            <a:lstStyle/>
            <a:p>
              <a:pPr lvl="0" algn="ctr" defTabSz="1482840">
                <a:defRPr/>
              </a:pPr>
              <a:r>
                <a:rPr kumimoji="1" lang="zh-CN" altLang="en-US" sz="2400" dirty="0" smtClean="0">
                  <a:solidFill>
                    <a:schemeClr val="bg1">
                      <a:lumMod val="95000"/>
                    </a:schemeClr>
                  </a:solidFill>
                  <a:latin typeface="Microsoft YaHei" panose="020B0503020204020204" pitchFamily="34" charset="-122"/>
                  <a:ea typeface="Microsoft YaHei" panose="020B0503020204020204" pitchFamily="34" charset="-122"/>
                </a:rPr>
                <a:t>宿主系统</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DoS</a:t>
              </a:r>
              <a:r>
                <a:rPr kumimoji="1" lang="zh-CN" altLang="en-US" sz="2400" dirty="0" smtClean="0">
                  <a:solidFill>
                    <a:schemeClr val="bg1">
                      <a:lumMod val="95000"/>
                    </a:schemeClr>
                  </a:solidFill>
                  <a:latin typeface="Microsoft YaHei" panose="020B0503020204020204" pitchFamily="34" charset="-122"/>
                  <a:ea typeface="Microsoft YaHei" panose="020B0503020204020204" pitchFamily="34" charset="-122"/>
                </a:rPr>
                <a:t>效果展示</a:t>
              </a:r>
              <a:endPar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endParaRPr>
            </a:p>
          </p:txBody>
        </p:sp>
      </p:grpSp>
      <p:grpSp>
        <p:nvGrpSpPr>
          <p:cNvPr id="5" name="组合 4"/>
          <p:cNvGrpSpPr/>
          <p:nvPr/>
        </p:nvGrpSpPr>
        <p:grpSpPr>
          <a:xfrm>
            <a:off x="1711672" y="3923831"/>
            <a:ext cx="7560840" cy="5559688"/>
            <a:chOff x="1711672" y="3923831"/>
            <a:chExt cx="7560840" cy="5559688"/>
          </a:xfrm>
        </p:grpSpPr>
        <p:pic>
          <p:nvPicPr>
            <p:cNvPr id="1026" name="Picture 2" descr="https://qqadapt.qpic.cn/txdocpic/0/9ad16d20971019d99ade617bd1d60b2d/0?_type=png">
              <a:extLst>
                <a:ext uri="{FF2B5EF4-FFF2-40B4-BE49-F238E27FC236}">
                  <a16:creationId xmlns:a16="http://schemas.microsoft.com/office/drawing/2014/main" id="{F3AD2457-F002-4D48-AE33-70E4407FE0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1711672" y="3923831"/>
              <a:ext cx="7560840" cy="511921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6AF97ECC-F22E-4771-9A26-66D526D27ABF}"/>
                </a:ext>
              </a:extLst>
            </p:cNvPr>
            <p:cNvSpPr txBox="1"/>
            <p:nvPr/>
          </p:nvSpPr>
          <p:spPr>
            <a:xfrm>
              <a:off x="1711672" y="9021854"/>
              <a:ext cx="7560045" cy="461665"/>
            </a:xfrm>
            <a:prstGeom prst="rect">
              <a:avLst/>
            </a:prstGeom>
            <a:solidFill>
              <a:srgbClr val="AC30B0"/>
            </a:solidFill>
          </p:spPr>
          <p:txBody>
            <a:bodyPr wrap="square" rtlCol="0">
              <a:spAutoFit/>
            </a:bodyPr>
            <a:lstStyle/>
            <a:p>
              <a:pPr lvl="0" algn="ctr" defTabSz="1482840">
                <a:defRPr/>
              </a:pPr>
              <a:r>
                <a:rPr kumimoji="1" lang="zh-CN" altLang="en-US" sz="2400" dirty="0" smtClean="0">
                  <a:solidFill>
                    <a:schemeClr val="bg1">
                      <a:lumMod val="95000"/>
                    </a:schemeClr>
                  </a:solidFill>
                  <a:latin typeface="Microsoft YaHei" panose="020B0503020204020204" pitchFamily="34" charset="-122"/>
                  <a:ea typeface="Microsoft YaHei" panose="020B0503020204020204" pitchFamily="34" charset="-122"/>
                </a:rPr>
                <a:t>攻击函数运行截</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图</a:t>
              </a:r>
            </a:p>
          </p:txBody>
        </p:sp>
        <p:sp>
          <p:nvSpPr>
            <p:cNvPr id="10" name="矩形 9">
              <a:extLst>
                <a:ext uri="{FF2B5EF4-FFF2-40B4-BE49-F238E27FC236}">
                  <a16:creationId xmlns:a16="http://schemas.microsoft.com/office/drawing/2014/main" id="{18892E56-5B55-4EF7-8A2F-A4B89A761854}"/>
                </a:ext>
              </a:extLst>
            </p:cNvPr>
            <p:cNvSpPr/>
            <p:nvPr/>
          </p:nvSpPr>
          <p:spPr>
            <a:xfrm>
              <a:off x="1711672" y="7684318"/>
              <a:ext cx="6170514" cy="7920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66848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BE741D88-1544-4CE6-AAEE-2B5FC510B752}"/>
              </a:ext>
            </a:extLst>
          </p:cNvPr>
          <p:cNvSpPr txBox="1"/>
          <p:nvPr/>
        </p:nvSpPr>
        <p:spPr>
          <a:xfrm>
            <a:off x="528145" y="297217"/>
            <a:ext cx="224147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a:solidFill>
                  <a:schemeClr val="bg1"/>
                </a:solidFill>
                <a:latin typeface="Microsoft YaHei" panose="020B0503020204020204" pitchFamily="34" charset="-122"/>
                <a:ea typeface="Microsoft YaHei" panose="020B0503020204020204" pitchFamily="34" charset="-122"/>
              </a:rPr>
              <a:t>自我介绍</a:t>
            </a:r>
          </a:p>
        </p:txBody>
      </p:sp>
      <p:sp>
        <p:nvSpPr>
          <p:cNvPr id="10" name="文本框 9">
            <a:extLst>
              <a:ext uri="{FF2B5EF4-FFF2-40B4-BE49-F238E27FC236}">
                <a16:creationId xmlns:a16="http://schemas.microsoft.com/office/drawing/2014/main" id="{DB1DD337-2900-4919-8A75-0EE6D97190E0}"/>
              </a:ext>
            </a:extLst>
          </p:cNvPr>
          <p:cNvSpPr txBox="1"/>
          <p:nvPr/>
        </p:nvSpPr>
        <p:spPr>
          <a:xfrm>
            <a:off x="5649938" y="3326966"/>
            <a:ext cx="9721080" cy="4093428"/>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kumimoji="1" lang="zh-CN" altLang="en-US" sz="2600" dirty="0">
                <a:solidFill>
                  <a:schemeClr val="bg1">
                    <a:lumMod val="95000"/>
                  </a:schemeClr>
                </a:solidFill>
                <a:latin typeface="Microsoft YaHei" panose="020B0503020204020204" pitchFamily="34" charset="-122"/>
                <a:ea typeface="Microsoft YaHei" panose="020B0503020204020204" pitchFamily="34" charset="-122"/>
              </a:rPr>
              <a:t>王凯，</a:t>
            </a:r>
            <a:r>
              <a:rPr kumimoji="1" lang="en-US" altLang="zh-CN" sz="2600" dirty="0">
                <a:solidFill>
                  <a:schemeClr val="bg1">
                    <a:lumMod val="95000"/>
                  </a:schemeClr>
                </a:solidFill>
                <a:latin typeface="Microsoft YaHei" panose="020B0503020204020204" pitchFamily="34" charset="-122"/>
                <a:ea typeface="Microsoft YaHei" panose="020B0503020204020204" pitchFamily="34" charset="-122"/>
              </a:rPr>
              <a:t>Kame Wang</a:t>
            </a:r>
            <a:r>
              <a:rPr kumimoji="1" lang="zh-CN" altLang="en-US" sz="2600" dirty="0">
                <a:solidFill>
                  <a:schemeClr val="bg1">
                    <a:lumMod val="95000"/>
                  </a:schemeClr>
                </a:solidFill>
                <a:latin typeface="Microsoft YaHei" panose="020B0503020204020204" pitchFamily="34" charset="-122"/>
                <a:ea typeface="Microsoft YaHei" panose="020B0503020204020204" pitchFamily="34" charset="-122"/>
              </a:rPr>
              <a:t>；</a:t>
            </a:r>
          </a:p>
          <a:p>
            <a:pPr marL="457200" indent="-457200">
              <a:lnSpc>
                <a:spcPct val="200000"/>
              </a:lnSpc>
              <a:buFont typeface="Arial" panose="020B0604020202020204" pitchFamily="34" charset="0"/>
              <a:buChar char="•"/>
            </a:pPr>
            <a:r>
              <a:rPr kumimoji="1" lang="zh-CN" altLang="en-US" sz="2600" dirty="0">
                <a:solidFill>
                  <a:schemeClr val="bg1">
                    <a:lumMod val="95000"/>
                  </a:schemeClr>
                </a:solidFill>
                <a:latin typeface="Microsoft YaHei" panose="020B0503020204020204" pitchFamily="34" charset="-122"/>
                <a:ea typeface="Microsoft YaHei" panose="020B0503020204020204" pitchFamily="34" charset="-122"/>
              </a:rPr>
              <a:t>腾讯安全湛泸实验室高级研究员；</a:t>
            </a:r>
          </a:p>
          <a:p>
            <a:pPr marL="457200" indent="-457200">
              <a:lnSpc>
                <a:spcPct val="200000"/>
              </a:lnSpc>
              <a:buFont typeface="Arial" panose="020B0604020202020204" pitchFamily="34" charset="0"/>
              <a:buChar char="•"/>
            </a:pPr>
            <a:r>
              <a:rPr kumimoji="1" lang="zh-CN" altLang="en-US" sz="2600" dirty="0">
                <a:solidFill>
                  <a:schemeClr val="bg1">
                    <a:lumMod val="95000"/>
                  </a:schemeClr>
                </a:solidFill>
                <a:latin typeface="Microsoft YaHei" panose="020B0503020204020204" pitchFamily="34" charset="-122"/>
                <a:ea typeface="Microsoft YaHei" panose="020B0503020204020204" pitchFamily="34" charset="-122"/>
              </a:rPr>
              <a:t>中国科学院大学信息安全博士；</a:t>
            </a:r>
          </a:p>
          <a:p>
            <a:pPr marL="457200" indent="-457200">
              <a:lnSpc>
                <a:spcPct val="200000"/>
              </a:lnSpc>
              <a:buFont typeface="Arial" panose="020B0604020202020204" pitchFamily="34" charset="0"/>
              <a:buChar char="•"/>
            </a:pPr>
            <a:r>
              <a:rPr kumimoji="1" lang="zh-CN" altLang="en-US" sz="2600" dirty="0">
                <a:solidFill>
                  <a:schemeClr val="bg1">
                    <a:lumMod val="95000"/>
                  </a:schemeClr>
                </a:solidFill>
                <a:latin typeface="Microsoft YaHei" panose="020B0503020204020204" pitchFamily="34" charset="-122"/>
                <a:ea typeface="Microsoft YaHei" panose="020B0503020204020204" pitchFamily="34" charset="-122"/>
              </a:rPr>
              <a:t>研究兴趣包括：云安全、移动安全、区</a:t>
            </a:r>
            <a:r>
              <a:rPr kumimoji="1" lang="zh-CN" altLang="en-US" sz="2600" dirty="0" smtClean="0">
                <a:solidFill>
                  <a:schemeClr val="bg1">
                    <a:lumMod val="95000"/>
                  </a:schemeClr>
                </a:solidFill>
                <a:latin typeface="Microsoft YaHei" panose="020B0503020204020204" pitchFamily="34" charset="-122"/>
                <a:ea typeface="Microsoft YaHei" panose="020B0503020204020204" pitchFamily="34" charset="-122"/>
              </a:rPr>
              <a:t>块链安全、</a:t>
            </a:r>
            <a:r>
              <a:rPr kumimoji="1" lang="zh-CN" altLang="en-US" sz="2600" dirty="0">
                <a:solidFill>
                  <a:schemeClr val="bg1">
                    <a:lumMod val="95000"/>
                  </a:schemeClr>
                </a:solidFill>
                <a:latin typeface="Microsoft YaHei" panose="020B0503020204020204" pitchFamily="34" charset="-122"/>
                <a:ea typeface="Microsoft YaHei" panose="020B0503020204020204" pitchFamily="34" charset="-122"/>
              </a:rPr>
              <a:t>自动化漏洞挖掘。</a:t>
            </a:r>
          </a:p>
        </p:txBody>
      </p:sp>
    </p:spTree>
    <p:extLst>
      <p:ext uri="{BB962C8B-B14F-4D97-AF65-F5344CB8AC3E}">
        <p14:creationId xmlns:p14="http://schemas.microsoft.com/office/powerpoint/2010/main" val="323405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smtClean="0">
                <a:solidFill>
                  <a:schemeClr val="bg1"/>
                </a:solidFill>
                <a:latin typeface="Microsoft YaHei" panose="020B0503020204020204" pitchFamily="34" charset="-122"/>
                <a:ea typeface="Microsoft YaHei" panose="020B0503020204020204" pitchFamily="34" charset="-122"/>
              </a:rPr>
              <a:t> </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宿主系统安全（宿主</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DoS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A7EEED9A-1ED3-4EA1-93CD-55BDF44FC0A5}"/>
              </a:ext>
            </a:extLst>
          </p:cNvPr>
          <p:cNvSpPr txBox="1"/>
          <p:nvPr/>
        </p:nvSpPr>
        <p:spPr>
          <a:xfrm>
            <a:off x="2548517" y="2571750"/>
            <a:ext cx="6845837" cy="5632311"/>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kumimoji="1" lang="zh-CN" altLang="en-US" sz="2400" dirty="0" smtClean="0">
                <a:solidFill>
                  <a:prstClr val="white">
                    <a:lumMod val="95000"/>
                  </a:prstClr>
                </a:solidFill>
                <a:latin typeface="微软雅黑" panose="020B0503020204020204" pitchFamily="34" charset="-122"/>
                <a:ea typeface="微软雅黑" panose="020B0503020204020204" pitchFamily="34" charset="-122"/>
              </a:rPr>
              <a:t>危害分析</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导致</a:t>
            </a:r>
            <a:r>
              <a:rPr kumimoji="1" lang="en-US" altLang="zh-CN" sz="24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400" dirty="0">
                <a:solidFill>
                  <a:prstClr val="white">
                    <a:lumMod val="95000"/>
                  </a:prstClr>
                </a:solidFill>
                <a:latin typeface="楷体" panose="02010609060101010101" pitchFamily="49" charset="-122"/>
                <a:ea typeface="楷体" panose="02010609060101010101" pitchFamily="49" charset="-122"/>
              </a:rPr>
              <a:t>宿主的</a:t>
            </a:r>
            <a:r>
              <a:rPr kumimoji="1" lang="en-US" altLang="zh-CN" sz="2400" dirty="0" err="1">
                <a:solidFill>
                  <a:prstClr val="white">
                    <a:lumMod val="95000"/>
                  </a:prstClr>
                </a:solidFill>
                <a:latin typeface="楷体" panose="02010609060101010101" pitchFamily="49" charset="-122"/>
                <a:ea typeface="楷体" panose="02010609060101010101" pitchFamily="49" charset="-122"/>
              </a:rPr>
              <a:t>DoS</a:t>
            </a:r>
            <a:r>
              <a:rPr kumimoji="1" lang="zh-CN" altLang="en-US" sz="2400" dirty="0">
                <a:solidFill>
                  <a:prstClr val="white">
                    <a:lumMod val="95000"/>
                  </a:prstClr>
                </a:solidFill>
                <a:latin typeface="楷体" panose="02010609060101010101" pitchFamily="49" charset="-122"/>
                <a:ea typeface="楷体" panose="02010609060101010101" pitchFamily="49" charset="-122"/>
              </a:rPr>
              <a:t>；</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攻击时长取决于</a:t>
            </a:r>
            <a:r>
              <a:rPr kumimoji="1" lang="en-US" altLang="zh-CN" sz="24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400" dirty="0">
                <a:solidFill>
                  <a:prstClr val="white">
                    <a:lumMod val="95000"/>
                  </a:prstClr>
                </a:solidFill>
                <a:latin typeface="楷体" panose="02010609060101010101" pitchFamily="49" charset="-122"/>
                <a:ea typeface="楷体" panose="02010609060101010101" pitchFamily="49" charset="-122"/>
              </a:rPr>
              <a:t>实例的生命周期；</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对不同用户共享宿主设备的架构（第一种架构）而言威胁最大。</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防范措施 </a:t>
            </a:r>
            <a:r>
              <a:rPr kumimoji="1" lang="en-US" altLang="zh-CN" sz="2400" dirty="0">
                <a:solidFill>
                  <a:prstClr val="white">
                    <a:lumMod val="95000"/>
                  </a:prstClr>
                </a:solidFill>
                <a:latin typeface="微软雅黑" panose="020B0503020204020204" pitchFamily="34" charset="-122"/>
                <a:ea typeface="微软雅黑" panose="020B0503020204020204" pitchFamily="34" charset="-122"/>
              </a:rPr>
              <a:t>for </a:t>
            </a: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云平台</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820737" lvl="0" indent="-457200">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临时措施：提高系统容纳最大句柄数、降低单个进程可创建句柄数，从而提高攻击成本；</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820737" indent="-457200">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根本措施：实现不同用户的相互隔离。</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3FBE1B6D-9BB2-432B-8258-17D12E2CD315}"/>
              </a:ext>
            </a:extLst>
          </p:cNvPr>
          <p:cNvPicPr>
            <a:picLocks noChangeAspect="1"/>
          </p:cNvPicPr>
          <p:nvPr/>
        </p:nvPicPr>
        <p:blipFill>
          <a:blip r:embed="rId3"/>
          <a:stretch>
            <a:fillRect/>
          </a:stretch>
        </p:blipFill>
        <p:spPr>
          <a:xfrm>
            <a:off x="11842626" y="2655642"/>
            <a:ext cx="4546627" cy="2201017"/>
          </a:xfrm>
          <a:prstGeom prst="rect">
            <a:avLst/>
          </a:prstGeom>
        </p:spPr>
      </p:pic>
      <p:grpSp>
        <p:nvGrpSpPr>
          <p:cNvPr id="8" name="组合 7">
            <a:extLst>
              <a:ext uri="{FF2B5EF4-FFF2-40B4-BE49-F238E27FC236}">
                <a16:creationId xmlns:a16="http://schemas.microsoft.com/office/drawing/2014/main" id="{64D121FF-BA10-452B-8EE1-52DA27EBD2DE}"/>
              </a:ext>
            </a:extLst>
          </p:cNvPr>
          <p:cNvGrpSpPr/>
          <p:nvPr/>
        </p:nvGrpSpPr>
        <p:grpSpPr>
          <a:xfrm>
            <a:off x="10042426" y="4959293"/>
            <a:ext cx="8405348" cy="3600482"/>
            <a:chOff x="10042426" y="4959293"/>
            <a:chExt cx="8405348" cy="3600482"/>
          </a:xfrm>
        </p:grpSpPr>
        <p:pic>
          <p:nvPicPr>
            <p:cNvPr id="2" name="图片 1">
              <a:extLst>
                <a:ext uri="{FF2B5EF4-FFF2-40B4-BE49-F238E27FC236}">
                  <a16:creationId xmlns:a16="http://schemas.microsoft.com/office/drawing/2014/main" id="{3785D2F8-B530-43A3-8E63-06978CC3D2F4}"/>
                </a:ext>
              </a:extLst>
            </p:cNvPr>
            <p:cNvPicPr>
              <a:picLocks noChangeAspect="1"/>
            </p:cNvPicPr>
            <p:nvPr/>
          </p:nvPicPr>
          <p:blipFill>
            <a:blip r:embed="rId4"/>
            <a:stretch>
              <a:fillRect/>
            </a:stretch>
          </p:blipFill>
          <p:spPr>
            <a:xfrm>
              <a:off x="10042426" y="6255519"/>
              <a:ext cx="8405348" cy="2304256"/>
            </a:xfrm>
            <a:prstGeom prst="rect">
              <a:avLst/>
            </a:prstGeom>
          </p:spPr>
        </p:pic>
        <p:sp>
          <p:nvSpPr>
            <p:cNvPr id="4" name="箭头: 下 3">
              <a:extLst>
                <a:ext uri="{FF2B5EF4-FFF2-40B4-BE49-F238E27FC236}">
                  <a16:creationId xmlns:a16="http://schemas.microsoft.com/office/drawing/2014/main" id="{5EC79C55-F9FC-4149-91C5-00856F9DA02C}"/>
                </a:ext>
              </a:extLst>
            </p:cNvPr>
            <p:cNvSpPr/>
            <p:nvPr/>
          </p:nvSpPr>
          <p:spPr>
            <a:xfrm>
              <a:off x="13899453" y="4959293"/>
              <a:ext cx="691293" cy="128486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51317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836215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smtClean="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宿主系统安全（</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逃逸）</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A7EEED9A-1ED3-4EA1-93CD-55BDF44FC0A5}"/>
              </a:ext>
            </a:extLst>
          </p:cNvPr>
          <p:cNvSpPr txBox="1"/>
          <p:nvPr/>
        </p:nvSpPr>
        <p:spPr>
          <a:xfrm>
            <a:off x="2548517" y="2571750"/>
            <a:ext cx="6845837" cy="1892826"/>
          </a:xfrm>
          <a:prstGeom prst="rect">
            <a:avLst/>
          </a:prstGeom>
          <a:noFill/>
        </p:spPr>
        <p:txBody>
          <a:bodyPr wrap="square" rtlCol="0">
            <a:spAutoFit/>
          </a:bodyPr>
          <a:lstStyle/>
          <a:p>
            <a:pPr>
              <a:lnSpc>
                <a:spcPct val="150000"/>
              </a:lnSpc>
            </a:pPr>
            <a:r>
              <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逃逸</a:t>
            </a:r>
            <a:endPar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endParaRPr>
          </a:p>
          <a:p>
            <a:pPr marL="457200" lvl="0" indent="-457200">
              <a:lnSpc>
                <a:spcPct val="150000"/>
              </a:lnSpc>
              <a:buFont typeface="+mj-lt"/>
              <a:buAutoNum type="arabicPeriod"/>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基于</a:t>
            </a:r>
            <a:r>
              <a:rPr kumimoji="1" lang="en-US" altLang="zh-CN" sz="2400" dirty="0">
                <a:solidFill>
                  <a:prstClr val="white">
                    <a:lumMod val="95000"/>
                  </a:prstClr>
                </a:solidFill>
                <a:latin typeface="微软雅黑" panose="020B0503020204020204" pitchFamily="34" charset="-122"/>
                <a:ea typeface="微软雅黑" panose="020B0503020204020204" pitchFamily="34" charset="-122"/>
              </a:rPr>
              <a:t>Docker</a:t>
            </a: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架构漏洞攻击：如</a:t>
            </a:r>
            <a:r>
              <a:rPr kumimoji="1" lang="en-US" altLang="zh-CN" sz="2400" dirty="0" err="1">
                <a:solidFill>
                  <a:prstClr val="white">
                    <a:lumMod val="95000"/>
                  </a:prstClr>
                </a:solidFill>
                <a:latin typeface="微软雅黑" panose="020B0503020204020204" pitchFamily="34" charset="-122"/>
                <a:ea typeface="微软雅黑" panose="020B0503020204020204" pitchFamily="34" charset="-122"/>
              </a:rPr>
              <a:t>RunC</a:t>
            </a: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漏洞；</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457200" indent="-457200">
              <a:lnSpc>
                <a:spcPct val="150000"/>
              </a:lnSpc>
              <a:buFont typeface="+mj-lt"/>
              <a:buAutoNum type="arabicPeriod"/>
            </a:pPr>
            <a:r>
              <a:rPr kumimoji="1" lang="zh-CN" altLang="en-US" sz="2400" dirty="0">
                <a:solidFill>
                  <a:srgbClr val="46B6F8"/>
                </a:solidFill>
                <a:latin typeface="微软雅黑" panose="020B0503020204020204" pitchFamily="34" charset="-122"/>
                <a:ea typeface="微软雅黑" panose="020B0503020204020204" pitchFamily="34" charset="-122"/>
              </a:rPr>
              <a:t>基于</a:t>
            </a:r>
            <a:r>
              <a:rPr kumimoji="1" lang="en-US" altLang="zh-CN" sz="2400" dirty="0">
                <a:solidFill>
                  <a:srgbClr val="46B6F8"/>
                </a:solidFill>
                <a:latin typeface="微软雅黑" panose="020B0503020204020204" pitchFamily="34" charset="-122"/>
                <a:ea typeface="微软雅黑" panose="020B0503020204020204" pitchFamily="34" charset="-122"/>
              </a:rPr>
              <a:t>Linux</a:t>
            </a:r>
            <a:r>
              <a:rPr kumimoji="1" lang="zh-CN" altLang="en-US" sz="2400" dirty="0">
                <a:solidFill>
                  <a:srgbClr val="46B6F8"/>
                </a:solidFill>
                <a:latin typeface="微软雅黑" panose="020B0503020204020204" pitchFamily="34" charset="-122"/>
                <a:ea typeface="微软雅黑" panose="020B0503020204020204" pitchFamily="34" charset="-122"/>
              </a:rPr>
              <a:t>内核漏洞实现</a:t>
            </a:r>
            <a:r>
              <a:rPr kumimoji="1" lang="en-US" altLang="zh-CN" sz="2400" dirty="0">
                <a:solidFill>
                  <a:srgbClr val="46B6F8"/>
                </a:solidFill>
                <a:latin typeface="微软雅黑" panose="020B0503020204020204" pitchFamily="34" charset="-122"/>
                <a:ea typeface="微软雅黑" panose="020B0503020204020204" pitchFamily="34" charset="-122"/>
              </a:rPr>
              <a:t>Docker</a:t>
            </a:r>
            <a:r>
              <a:rPr kumimoji="1" lang="zh-CN" altLang="en-US" sz="2400" dirty="0">
                <a:solidFill>
                  <a:srgbClr val="46B6F8"/>
                </a:solidFill>
                <a:latin typeface="微软雅黑" panose="020B0503020204020204" pitchFamily="34" charset="-122"/>
                <a:ea typeface="微软雅黑" panose="020B0503020204020204" pitchFamily="34" charset="-122"/>
              </a:rPr>
              <a:t>容器逃逸。</a:t>
            </a:r>
            <a:endParaRPr kumimoji="1" lang="en-US" altLang="zh-CN" sz="2400" dirty="0">
              <a:solidFill>
                <a:srgbClr val="46B6F8"/>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BF022617-0768-42D5-931B-C9AB39CEA597}"/>
              </a:ext>
            </a:extLst>
          </p:cNvPr>
          <p:cNvSpPr/>
          <p:nvPr/>
        </p:nvSpPr>
        <p:spPr>
          <a:xfrm>
            <a:off x="2841626" y="5020022"/>
            <a:ext cx="5724644" cy="1754326"/>
          </a:xfrm>
          <a:prstGeom prst="rect">
            <a:avLst/>
          </a:prstGeom>
        </p:spPr>
        <p:txBody>
          <a:bodyPr wrap="none">
            <a:spAutoFit/>
          </a:bodyPr>
          <a:lstStyle/>
          <a:p>
            <a:pPr algn="ctr">
              <a:lnSpc>
                <a:spcPct val="150000"/>
              </a:lnSpc>
            </a:pPr>
            <a:r>
              <a:rPr kumimoji="1" lang="zh-CN" altLang="en-US" sz="2400" dirty="0">
                <a:solidFill>
                  <a:schemeClr val="bg1"/>
                </a:solidFill>
                <a:latin typeface="楷体" panose="02010609060101010101" pitchFamily="49" charset="-122"/>
                <a:ea typeface="楷体" panose="02010609060101010101" pitchFamily="49" charset="-122"/>
              </a:rPr>
              <a:t>对于以</a:t>
            </a:r>
            <a:r>
              <a:rPr kumimoji="1" lang="en-US" altLang="zh-CN" sz="2400" dirty="0" err="1">
                <a:solidFill>
                  <a:schemeClr val="bg1"/>
                </a:solidFill>
                <a:latin typeface="楷体" panose="02010609060101010101" pitchFamily="49" charset="-122"/>
                <a:ea typeface="楷体" panose="02010609060101010101" pitchFamily="49" charset="-122"/>
              </a:rPr>
              <a:t>Serverless</a:t>
            </a:r>
            <a:r>
              <a:rPr kumimoji="1" lang="zh-CN" altLang="en-US" sz="2400" dirty="0">
                <a:solidFill>
                  <a:schemeClr val="bg1"/>
                </a:solidFill>
                <a:latin typeface="楷体" panose="02010609060101010101" pitchFamily="49" charset="-122"/>
                <a:ea typeface="楷体" panose="02010609060101010101" pitchFamily="49" charset="-122"/>
              </a:rPr>
              <a:t>为跳板的攻击者而言，</a:t>
            </a:r>
            <a:endParaRPr kumimoji="1" lang="en-US" altLang="zh-CN" sz="2400" dirty="0">
              <a:solidFill>
                <a:schemeClr val="bg1"/>
              </a:solidFill>
              <a:latin typeface="楷体" panose="02010609060101010101" pitchFamily="49" charset="-122"/>
              <a:ea typeface="楷体" panose="02010609060101010101" pitchFamily="49" charset="-122"/>
            </a:endParaRPr>
          </a:p>
          <a:p>
            <a:pPr algn="ctr">
              <a:lnSpc>
                <a:spcPct val="150000"/>
              </a:lnSpc>
            </a:pPr>
            <a:r>
              <a:rPr kumimoji="1" lang="zh-CN" altLang="en-US" sz="2400" dirty="0">
                <a:solidFill>
                  <a:schemeClr val="bg1"/>
                </a:solidFill>
                <a:latin typeface="楷体" panose="02010609060101010101" pitchFamily="49" charset="-122"/>
                <a:ea typeface="楷体" panose="02010609060101010101" pitchFamily="49" charset="-122"/>
              </a:rPr>
              <a:t>两种逃逸方案的攻击面对比：</a:t>
            </a:r>
            <a:endParaRPr kumimoji="1" lang="en-US" altLang="zh-CN" sz="2400" dirty="0">
              <a:solidFill>
                <a:schemeClr val="bg1"/>
              </a:solidFill>
              <a:latin typeface="楷体" panose="02010609060101010101" pitchFamily="49" charset="-122"/>
              <a:ea typeface="楷体" panose="02010609060101010101" pitchFamily="49" charset="-122"/>
            </a:endParaRPr>
          </a:p>
          <a:p>
            <a:pPr algn="ctr">
              <a:lnSpc>
                <a:spcPct val="150000"/>
              </a:lnSpc>
            </a:pPr>
            <a:r>
              <a:rPr kumimoji="1" lang="en-US" altLang="zh-CN" sz="2400" b="1" dirty="0">
                <a:solidFill>
                  <a:srgbClr val="46B6F8"/>
                </a:solidFill>
                <a:latin typeface="楷体" panose="02010609060101010101" pitchFamily="49" charset="-122"/>
                <a:ea typeface="楷体" panose="02010609060101010101" pitchFamily="49" charset="-122"/>
              </a:rPr>
              <a:t>1 &lt;&lt; 2</a:t>
            </a:r>
          </a:p>
        </p:txBody>
      </p:sp>
      <p:grpSp>
        <p:nvGrpSpPr>
          <p:cNvPr id="17" name="组合 16">
            <a:extLst>
              <a:ext uri="{FF2B5EF4-FFF2-40B4-BE49-F238E27FC236}">
                <a16:creationId xmlns:a16="http://schemas.microsoft.com/office/drawing/2014/main" id="{93B08B26-C39B-4A59-B453-7016723C39F2}"/>
              </a:ext>
            </a:extLst>
          </p:cNvPr>
          <p:cNvGrpSpPr/>
          <p:nvPr/>
        </p:nvGrpSpPr>
        <p:grpSpPr>
          <a:xfrm>
            <a:off x="10605717" y="3507854"/>
            <a:ext cx="6846688" cy="2969379"/>
            <a:chOff x="10605717" y="3507854"/>
            <a:chExt cx="6846688" cy="2969379"/>
          </a:xfrm>
        </p:grpSpPr>
        <p:grpSp>
          <p:nvGrpSpPr>
            <p:cNvPr id="93" name="组合 92">
              <a:extLst>
                <a:ext uri="{FF2B5EF4-FFF2-40B4-BE49-F238E27FC236}">
                  <a16:creationId xmlns:a16="http://schemas.microsoft.com/office/drawing/2014/main" id="{84C683D1-C957-4F31-8E9C-F7F433F82F13}"/>
                </a:ext>
              </a:extLst>
            </p:cNvPr>
            <p:cNvGrpSpPr/>
            <p:nvPr/>
          </p:nvGrpSpPr>
          <p:grpSpPr>
            <a:xfrm>
              <a:off x="12305661" y="3507854"/>
              <a:ext cx="1512168" cy="1656184"/>
              <a:chOff x="4425802" y="3651870"/>
              <a:chExt cx="1512168" cy="1656184"/>
            </a:xfrm>
          </p:grpSpPr>
          <p:sp>
            <p:nvSpPr>
              <p:cNvPr id="94" name="矩形 93">
                <a:extLst>
                  <a:ext uri="{FF2B5EF4-FFF2-40B4-BE49-F238E27FC236}">
                    <a16:creationId xmlns:a16="http://schemas.microsoft.com/office/drawing/2014/main" id="{62F2A2C2-DA6E-4935-BAF4-4A9C9AD274B4}"/>
                  </a:ext>
                </a:extLst>
              </p:cNvPr>
              <p:cNvSpPr/>
              <p:nvPr/>
            </p:nvSpPr>
            <p:spPr>
              <a:xfrm>
                <a:off x="4533186"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95" name="矩形 94">
                <a:extLst>
                  <a:ext uri="{FF2B5EF4-FFF2-40B4-BE49-F238E27FC236}">
                    <a16:creationId xmlns:a16="http://schemas.microsoft.com/office/drawing/2014/main" id="{C11131EA-7BA0-4509-BB07-E0194A5554CE}"/>
                  </a:ext>
                </a:extLst>
              </p:cNvPr>
              <p:cNvSpPr/>
              <p:nvPr/>
            </p:nvSpPr>
            <p:spPr>
              <a:xfrm>
                <a:off x="4685586"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96" name="矩形 95">
                <a:extLst>
                  <a:ext uri="{FF2B5EF4-FFF2-40B4-BE49-F238E27FC236}">
                    <a16:creationId xmlns:a16="http://schemas.microsoft.com/office/drawing/2014/main" id="{9D84368B-0DB3-4429-B412-2703364CEC4A}"/>
                  </a:ext>
                </a:extLst>
              </p:cNvPr>
              <p:cNvSpPr/>
              <p:nvPr/>
            </p:nvSpPr>
            <p:spPr>
              <a:xfrm>
                <a:off x="4837986"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97" name="矩形 96">
                <a:extLst>
                  <a:ext uri="{FF2B5EF4-FFF2-40B4-BE49-F238E27FC236}">
                    <a16:creationId xmlns:a16="http://schemas.microsoft.com/office/drawing/2014/main" id="{E686C097-E9B9-4E3A-9B44-D75EBDDA8C81}"/>
                  </a:ext>
                </a:extLst>
              </p:cNvPr>
              <p:cNvSpPr/>
              <p:nvPr/>
            </p:nvSpPr>
            <p:spPr>
              <a:xfrm>
                <a:off x="4425802"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B</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98" name="组合 97">
              <a:extLst>
                <a:ext uri="{FF2B5EF4-FFF2-40B4-BE49-F238E27FC236}">
                  <a16:creationId xmlns:a16="http://schemas.microsoft.com/office/drawing/2014/main" id="{E7C3E17E-9841-4FE3-A9BD-44788FD3B1CA}"/>
                </a:ext>
              </a:extLst>
            </p:cNvPr>
            <p:cNvGrpSpPr/>
            <p:nvPr/>
          </p:nvGrpSpPr>
          <p:grpSpPr>
            <a:xfrm>
              <a:off x="10605717" y="3507854"/>
              <a:ext cx="1512168" cy="1656184"/>
              <a:chOff x="2547964" y="3651870"/>
              <a:chExt cx="1512168" cy="1656184"/>
            </a:xfrm>
          </p:grpSpPr>
          <p:sp>
            <p:nvSpPr>
              <p:cNvPr id="99" name="矩形 98">
                <a:extLst>
                  <a:ext uri="{FF2B5EF4-FFF2-40B4-BE49-F238E27FC236}">
                    <a16:creationId xmlns:a16="http://schemas.microsoft.com/office/drawing/2014/main" id="{782C93AE-347F-4D50-8DDE-070A6643A38D}"/>
                  </a:ext>
                </a:extLst>
              </p:cNvPr>
              <p:cNvSpPr/>
              <p:nvPr/>
            </p:nvSpPr>
            <p:spPr>
              <a:xfrm>
                <a:off x="2655348"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100" name="矩形 99">
                <a:extLst>
                  <a:ext uri="{FF2B5EF4-FFF2-40B4-BE49-F238E27FC236}">
                    <a16:creationId xmlns:a16="http://schemas.microsoft.com/office/drawing/2014/main" id="{020F173D-B4D0-4536-9844-B764DFB6EB73}"/>
                  </a:ext>
                </a:extLst>
              </p:cNvPr>
              <p:cNvSpPr/>
              <p:nvPr/>
            </p:nvSpPr>
            <p:spPr>
              <a:xfrm>
                <a:off x="2807748"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101" name="矩形 100">
                <a:extLst>
                  <a:ext uri="{FF2B5EF4-FFF2-40B4-BE49-F238E27FC236}">
                    <a16:creationId xmlns:a16="http://schemas.microsoft.com/office/drawing/2014/main" id="{EAF6BA5D-BDB2-4AC6-85C4-8C97F9665A1C}"/>
                  </a:ext>
                </a:extLst>
              </p:cNvPr>
              <p:cNvSpPr/>
              <p:nvPr/>
            </p:nvSpPr>
            <p:spPr>
              <a:xfrm>
                <a:off x="2960148"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102" name="矩形 101">
                <a:extLst>
                  <a:ext uri="{FF2B5EF4-FFF2-40B4-BE49-F238E27FC236}">
                    <a16:creationId xmlns:a16="http://schemas.microsoft.com/office/drawing/2014/main" id="{B4880907-1A04-48F9-A542-26768C668A62}"/>
                  </a:ext>
                </a:extLst>
              </p:cNvPr>
              <p:cNvSpPr/>
              <p:nvPr/>
            </p:nvSpPr>
            <p:spPr>
              <a:xfrm>
                <a:off x="2547964"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A</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03" name="组合 102">
              <a:extLst>
                <a:ext uri="{FF2B5EF4-FFF2-40B4-BE49-F238E27FC236}">
                  <a16:creationId xmlns:a16="http://schemas.microsoft.com/office/drawing/2014/main" id="{D266E3CD-35D7-4051-B8A4-261CB14BFAF4}"/>
                </a:ext>
              </a:extLst>
            </p:cNvPr>
            <p:cNvGrpSpPr/>
            <p:nvPr/>
          </p:nvGrpSpPr>
          <p:grpSpPr>
            <a:xfrm>
              <a:off x="14206117" y="3513137"/>
              <a:ext cx="1512168" cy="1656184"/>
              <a:chOff x="6658050" y="3651870"/>
              <a:chExt cx="1512168" cy="1656184"/>
            </a:xfrm>
          </p:grpSpPr>
          <p:sp>
            <p:nvSpPr>
              <p:cNvPr id="104" name="矩形 103">
                <a:extLst>
                  <a:ext uri="{FF2B5EF4-FFF2-40B4-BE49-F238E27FC236}">
                    <a16:creationId xmlns:a16="http://schemas.microsoft.com/office/drawing/2014/main" id="{D4040396-9758-49CC-9810-C470EF971ED5}"/>
                  </a:ext>
                </a:extLst>
              </p:cNvPr>
              <p:cNvSpPr/>
              <p:nvPr/>
            </p:nvSpPr>
            <p:spPr>
              <a:xfrm>
                <a:off x="6765434" y="40831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105" name="矩形 104">
                <a:extLst>
                  <a:ext uri="{FF2B5EF4-FFF2-40B4-BE49-F238E27FC236}">
                    <a16:creationId xmlns:a16="http://schemas.microsoft.com/office/drawing/2014/main" id="{9FAB5403-E935-49FE-888F-0F3AAF86E0BA}"/>
                  </a:ext>
                </a:extLst>
              </p:cNvPr>
              <p:cNvSpPr/>
              <p:nvPr/>
            </p:nvSpPr>
            <p:spPr>
              <a:xfrm>
                <a:off x="6917834" y="42355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106" name="矩形 105">
                <a:extLst>
                  <a:ext uri="{FF2B5EF4-FFF2-40B4-BE49-F238E27FC236}">
                    <a16:creationId xmlns:a16="http://schemas.microsoft.com/office/drawing/2014/main" id="{89ABB560-8FDA-403E-9E18-B1BF52D85707}"/>
                  </a:ext>
                </a:extLst>
              </p:cNvPr>
              <p:cNvSpPr/>
              <p:nvPr/>
            </p:nvSpPr>
            <p:spPr>
              <a:xfrm>
                <a:off x="7070234" y="4387915"/>
                <a:ext cx="978482" cy="79988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Docker</a:t>
                </a:r>
              </a:p>
              <a:p>
                <a:pPr algn="ctr"/>
                <a:r>
                  <a:rPr lang="zh-CN" altLang="en-US" dirty="0">
                    <a:solidFill>
                      <a:schemeClr val="tx1"/>
                    </a:solidFill>
                    <a:latin typeface="微软雅黑" panose="020B0503020204020204" pitchFamily="34" charset="-122"/>
                    <a:ea typeface="微软雅黑" panose="020B0503020204020204" pitchFamily="34" charset="-122"/>
                  </a:rPr>
                  <a:t>实例</a:t>
                </a:r>
              </a:p>
            </p:txBody>
          </p:sp>
          <p:sp>
            <p:nvSpPr>
              <p:cNvPr id="107" name="矩形 106">
                <a:extLst>
                  <a:ext uri="{FF2B5EF4-FFF2-40B4-BE49-F238E27FC236}">
                    <a16:creationId xmlns:a16="http://schemas.microsoft.com/office/drawing/2014/main" id="{60C89055-421B-4A2C-A1E3-1852FC9781B8}"/>
                  </a:ext>
                </a:extLst>
              </p:cNvPr>
              <p:cNvSpPr/>
              <p:nvPr/>
            </p:nvSpPr>
            <p:spPr>
              <a:xfrm>
                <a:off x="6658050" y="3651870"/>
                <a:ext cx="1512168" cy="1656184"/>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t" anchorCtr="0"/>
              <a:lstStyle/>
              <a:p>
                <a:r>
                  <a:rPr lang="zh-CN" altLang="en-US" dirty="0">
                    <a:solidFill>
                      <a:schemeClr val="bg1"/>
                    </a:solidFill>
                    <a:latin typeface="微软雅黑" panose="020B0503020204020204" pitchFamily="34" charset="-122"/>
                    <a:ea typeface="微软雅黑" panose="020B0503020204020204" pitchFamily="34" charset="-122"/>
                  </a:rPr>
                  <a:t>云用户</a:t>
                </a:r>
                <a:r>
                  <a:rPr lang="en-US" altLang="zh-CN" dirty="0">
                    <a:solidFill>
                      <a:schemeClr val="bg1"/>
                    </a:solidFill>
                    <a:latin typeface="微软雅黑" panose="020B0503020204020204" pitchFamily="34" charset="-122"/>
                    <a:ea typeface="微软雅黑" panose="020B0503020204020204" pitchFamily="34" charset="-122"/>
                  </a:rPr>
                  <a:t>X</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03221217-13F6-4B1F-B4A9-AF1FEDA15726}"/>
                </a:ext>
              </a:extLst>
            </p:cNvPr>
            <p:cNvSpPr txBox="1"/>
            <p:nvPr/>
          </p:nvSpPr>
          <p:spPr>
            <a:xfrm>
              <a:off x="13833899" y="4789909"/>
              <a:ext cx="372218"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9" name="矩形 108">
              <a:extLst>
                <a:ext uri="{FF2B5EF4-FFF2-40B4-BE49-F238E27FC236}">
                  <a16:creationId xmlns:a16="http://schemas.microsoft.com/office/drawing/2014/main" id="{F00D0B8D-BBBF-4C50-A60A-AC9A40CDA546}"/>
                </a:ext>
              </a:extLst>
            </p:cNvPr>
            <p:cNvSpPr/>
            <p:nvPr/>
          </p:nvSpPr>
          <p:spPr>
            <a:xfrm>
              <a:off x="12720347" y="4243899"/>
              <a:ext cx="978482" cy="799880"/>
            </a:xfrm>
            <a:prstGeom prst="rect">
              <a:avLst/>
            </a:prstGeom>
            <a:solidFill>
              <a:srgbClr val="F03A17"/>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攻击者</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实例</a:t>
              </a:r>
            </a:p>
          </p:txBody>
        </p:sp>
        <p:sp>
          <p:nvSpPr>
            <p:cNvPr id="92" name="矩形 91">
              <a:extLst>
                <a:ext uri="{FF2B5EF4-FFF2-40B4-BE49-F238E27FC236}">
                  <a16:creationId xmlns:a16="http://schemas.microsoft.com/office/drawing/2014/main" id="{EC26EF31-A915-4036-8680-FB975B47C29A}"/>
                </a:ext>
              </a:extLst>
            </p:cNvPr>
            <p:cNvSpPr/>
            <p:nvPr/>
          </p:nvSpPr>
          <p:spPr>
            <a:xfrm>
              <a:off x="10620627" y="5935603"/>
              <a:ext cx="6667115" cy="541630"/>
            </a:xfrm>
            <a:prstGeom prst="rect">
              <a:avLst/>
            </a:prstGeom>
            <a:solidFill>
              <a:schemeClr val="bg1"/>
            </a:solidFill>
            <a:ln>
              <a:solidFill>
                <a:schemeClr val="bg1"/>
              </a:solidFill>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indent="1968500"/>
              <a:r>
                <a:rPr lang="zh-CN" altLang="en-US" dirty="0">
                  <a:solidFill>
                    <a:schemeClr val="tx1"/>
                  </a:solidFill>
                  <a:latin typeface="微软雅黑" panose="020B0503020204020204" pitchFamily="34" charset="-122"/>
                  <a:ea typeface="微软雅黑" panose="020B0503020204020204" pitchFamily="34" charset="-122"/>
                </a:rPr>
                <a:t>宿主设备 </a:t>
              </a:r>
            </a:p>
          </p:txBody>
        </p:sp>
        <p:grpSp>
          <p:nvGrpSpPr>
            <p:cNvPr id="16" name="组合 15">
              <a:extLst>
                <a:ext uri="{FF2B5EF4-FFF2-40B4-BE49-F238E27FC236}">
                  <a16:creationId xmlns:a16="http://schemas.microsoft.com/office/drawing/2014/main" id="{2A85598A-8651-4642-B7DB-8D8A41FE72BD}"/>
                </a:ext>
              </a:extLst>
            </p:cNvPr>
            <p:cNvGrpSpPr/>
            <p:nvPr/>
          </p:nvGrpSpPr>
          <p:grpSpPr>
            <a:xfrm>
              <a:off x="14206117" y="5960265"/>
              <a:ext cx="1577851" cy="485637"/>
              <a:chOff x="15106997" y="5943444"/>
              <a:chExt cx="1577851" cy="485637"/>
            </a:xfrm>
          </p:grpSpPr>
          <p:pic>
            <p:nvPicPr>
              <p:cNvPr id="7" name="图形 6" descr="臭虫">
                <a:extLst>
                  <a:ext uri="{FF2B5EF4-FFF2-40B4-BE49-F238E27FC236}">
                    <a16:creationId xmlns:a16="http://schemas.microsoft.com/office/drawing/2014/main" id="{A16A2401-5BF5-4EC3-BDB9-8862591D939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5106997" y="5943444"/>
                <a:ext cx="485637" cy="485637"/>
              </a:xfrm>
              <a:prstGeom prst="rect">
                <a:avLst/>
              </a:prstGeom>
            </p:spPr>
          </p:pic>
          <p:pic>
            <p:nvPicPr>
              <p:cNvPr id="157" name="图形 156" descr="臭虫">
                <a:extLst>
                  <a:ext uri="{FF2B5EF4-FFF2-40B4-BE49-F238E27FC236}">
                    <a16:creationId xmlns:a16="http://schemas.microsoft.com/office/drawing/2014/main" id="{06793D8F-82BE-4E21-A941-07D847A98D3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5653104" y="5943444"/>
                <a:ext cx="485637" cy="485637"/>
              </a:xfrm>
              <a:prstGeom prst="rect">
                <a:avLst/>
              </a:prstGeom>
            </p:spPr>
          </p:pic>
          <p:pic>
            <p:nvPicPr>
              <p:cNvPr id="158" name="图形 157" descr="臭虫">
                <a:extLst>
                  <a:ext uri="{FF2B5EF4-FFF2-40B4-BE49-F238E27FC236}">
                    <a16:creationId xmlns:a16="http://schemas.microsoft.com/office/drawing/2014/main" id="{13036564-D2D1-4E19-9691-2343DD85539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6199211" y="5943444"/>
                <a:ext cx="485637" cy="485637"/>
              </a:xfrm>
              <a:prstGeom prst="rect">
                <a:avLst/>
              </a:prstGeom>
            </p:spPr>
          </p:pic>
        </p:grpSp>
        <p:sp>
          <p:nvSpPr>
            <p:cNvPr id="8" name="箭头: 下弧形 7">
              <a:extLst>
                <a:ext uri="{FF2B5EF4-FFF2-40B4-BE49-F238E27FC236}">
                  <a16:creationId xmlns:a16="http://schemas.microsoft.com/office/drawing/2014/main" id="{99AB89D9-1AF0-4A1B-A610-E3094802947D}"/>
                </a:ext>
              </a:extLst>
            </p:cNvPr>
            <p:cNvSpPr/>
            <p:nvPr/>
          </p:nvSpPr>
          <p:spPr>
            <a:xfrm>
              <a:off x="13044955" y="5164038"/>
              <a:ext cx="3775323" cy="747316"/>
            </a:xfrm>
            <a:prstGeom prst="curvedUpArrow">
              <a:avLst/>
            </a:prstGeom>
            <a:solidFill>
              <a:srgbClr val="F03A17"/>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9" name="矩形 158">
              <a:extLst>
                <a:ext uri="{FF2B5EF4-FFF2-40B4-BE49-F238E27FC236}">
                  <a16:creationId xmlns:a16="http://schemas.microsoft.com/office/drawing/2014/main" id="{9E8AC132-5ED9-44A0-A6EA-A6AD584B1A5C}"/>
                </a:ext>
              </a:extLst>
            </p:cNvPr>
            <p:cNvSpPr/>
            <p:nvPr/>
          </p:nvSpPr>
          <p:spPr>
            <a:xfrm>
              <a:off x="16208216" y="4369212"/>
              <a:ext cx="978482" cy="799880"/>
            </a:xfrm>
            <a:prstGeom prst="rect">
              <a:avLst/>
            </a:prstGeom>
            <a:solidFill>
              <a:srgbClr val="F03A17"/>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逃逸成功进程</a:t>
              </a:r>
            </a:p>
          </p:txBody>
        </p:sp>
        <p:pic>
          <p:nvPicPr>
            <p:cNvPr id="152" name="Picture 4" descr="Smiling Face With Horns on Microsoft Windows 10 April 2018 Update">
              <a:extLst>
                <a:ext uri="{FF2B5EF4-FFF2-40B4-BE49-F238E27FC236}">
                  <a16:creationId xmlns:a16="http://schemas.microsoft.com/office/drawing/2014/main" id="{C0A2C427-4B66-4DD9-817C-56F083FC6F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0991" y="4088792"/>
              <a:ext cx="531414" cy="531414"/>
            </a:xfrm>
            <a:prstGeom prst="rect">
              <a:avLst/>
            </a:prstGeom>
            <a:noFill/>
            <a:extLst>
              <a:ext uri="{909E8E84-426E-40DD-AFC4-6F175D3DCCD1}">
                <a14:hiddenFill xmlns:a14="http://schemas.microsoft.com/office/drawing/2010/main">
                  <a:solidFill>
                    <a:srgbClr val="FFFFFF"/>
                  </a:solidFill>
                </a14:hiddenFill>
              </a:ext>
            </a:extLst>
          </p:spPr>
        </p:pic>
      </p:grpSp>
      <p:pic>
        <p:nvPicPr>
          <p:cNvPr id="162" name="Picture 2" descr="åªåä¹é­ç«¥éä¸è¡¨æåå¤§å¨ æé³åªåè¡¨æåå¾çæç¬">
            <a:extLst>
              <a:ext uri="{FF2B5EF4-FFF2-40B4-BE49-F238E27FC236}">
                <a16:creationId xmlns:a16="http://schemas.microsoft.com/office/drawing/2014/main" id="{CA24008A-A192-49D2-A917-A8092B158B6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30170" y1="96750" x2="30170" y2="96750"/>
                        <a14:foregroundMark x1="36983" y1="95250" x2="36983" y2="95250"/>
                        <a14:foregroundMark x1="33333" y1="95250" x2="33333" y2="95250"/>
                        <a14:foregroundMark x1="34793" y1="92000" x2="34793" y2="92000"/>
                        <a14:foregroundMark x1="42579" y1="96500" x2="42579" y2="96500"/>
                        <a14:foregroundMark x1="53528" y1="97250" x2="53528" y2="97250"/>
                        <a14:foregroundMark x1="57178" y1="96500" x2="57178" y2="96500"/>
                        <a14:foregroundMark x1="58881" y1="97250" x2="57664" y2="91750"/>
                        <a14:foregroundMark x1="58394" y1="95000" x2="58881" y2="95250"/>
                        <a14:foregroundMark x1="63504" y1="93500" x2="63504" y2="93500"/>
                        <a14:foregroundMark x1="63260" y1="95250" x2="63260" y2="95250"/>
                        <a14:foregroundMark x1="63504" y1="96500" x2="63504" y2="96500"/>
                        <a14:foregroundMark x1="58394" y1="92750" x2="58394" y2="92750"/>
                        <a14:foregroundMark x1="54501" y1="89250" x2="54501" y2="89250"/>
                      </a14:backgroundRemoval>
                    </a14:imgEffect>
                  </a14:imgLayer>
                </a14:imgProps>
              </a:ext>
              <a:ext uri="{28A0092B-C50C-407E-A947-70E740481C1C}">
                <a14:useLocalDpi xmlns:a14="http://schemas.microsoft.com/office/drawing/2010/main" val="0"/>
              </a:ext>
            </a:extLst>
          </a:blip>
          <a:srcRect/>
          <a:stretch>
            <a:fillRect/>
          </a:stretch>
        </p:blipFill>
        <p:spPr bwMode="auto">
          <a:xfrm>
            <a:off x="10730946" y="7810286"/>
            <a:ext cx="2016224" cy="1962263"/>
          </a:xfrm>
          <a:prstGeom prst="rect">
            <a:avLst/>
          </a:prstGeom>
          <a:noFill/>
          <a:extLst>
            <a:ext uri="{909E8E84-426E-40DD-AFC4-6F175D3DCCD1}">
              <a14:hiddenFill xmlns:a14="http://schemas.microsoft.com/office/drawing/2010/main">
                <a:solidFill>
                  <a:srgbClr val="FFFFFF"/>
                </a:solidFill>
              </a14:hiddenFill>
            </a:ext>
          </a:extLst>
        </p:spPr>
      </p:pic>
      <p:sp>
        <p:nvSpPr>
          <p:cNvPr id="165" name="矩形 164">
            <a:extLst>
              <a:ext uri="{FF2B5EF4-FFF2-40B4-BE49-F238E27FC236}">
                <a16:creationId xmlns:a16="http://schemas.microsoft.com/office/drawing/2014/main" id="{811D9CBF-D4D7-4820-B35A-2FE3B86CC660}"/>
              </a:ext>
            </a:extLst>
          </p:cNvPr>
          <p:cNvSpPr/>
          <p:nvPr/>
        </p:nvSpPr>
        <p:spPr>
          <a:xfrm>
            <a:off x="7074078" y="8171820"/>
            <a:ext cx="3877985" cy="1200329"/>
          </a:xfrm>
          <a:prstGeom prst="rect">
            <a:avLst/>
          </a:prstGeom>
        </p:spPr>
        <p:txBody>
          <a:bodyPr wrap="none">
            <a:spAutoFit/>
          </a:bodyPr>
          <a:lstStyle/>
          <a:p>
            <a:pPr algn="ctr">
              <a:lnSpc>
                <a:spcPct val="150000"/>
              </a:lnSpc>
            </a:pPr>
            <a:r>
              <a:rPr kumimoji="1" lang="zh-CN" altLang="en-US"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当我们进行</a:t>
            </a:r>
            <a:r>
              <a:rPr kumimoji="1" lang="en-US" altLang="zh-CN"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Docker</a:t>
            </a:r>
            <a:r>
              <a:rPr kumimoji="1" lang="zh-CN" altLang="en-US"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逃逸时，</a:t>
            </a:r>
            <a:endParaRPr kumimoji="1" lang="en-US" altLang="zh-CN"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ctr">
              <a:lnSpc>
                <a:spcPct val="150000"/>
              </a:lnSpc>
            </a:pPr>
            <a:r>
              <a:rPr kumimoji="1" lang="zh-CN" altLang="en-US"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到底该逃逸出什么？</a:t>
            </a:r>
            <a:endParaRPr kumimoji="1" lang="en-US" altLang="zh-CN"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9347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15">
                                            <p:txEl>
                                              <p:pRg st="2" end="2"/>
                                            </p:txEl>
                                          </p:spTgt>
                                        </p:tgtEl>
                                      </p:cBhvr>
                                    </p:animEffect>
                                    <p:animScale>
                                      <p:cBhvr>
                                        <p:cTn id="10" dur="250" autoRev="1" fill="hold"/>
                                        <p:tgtEl>
                                          <p:spTgt spid="15">
                                            <p:txEl>
                                              <p:pRg st="2" end="2"/>
                                            </p:txEl>
                                          </p:spTgt>
                                        </p:tgtEl>
                                      </p:cBhvr>
                                      <p:by x="105000" y="105000"/>
                                    </p:animScale>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500"/>
                                        <p:tgtEl>
                                          <p:spTgt spid="165"/>
                                        </p:tgtEl>
                                      </p:cBhvr>
                                    </p:animEffect>
                                  </p:childTnLst>
                                </p:cTn>
                              </p:par>
                              <p:par>
                                <p:cTn id="19" presetID="10" presetClass="entr" presetSubtype="0" fill="hold" nodeType="with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fade">
                                      <p:cBhvr>
                                        <p:cTn id="21"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800211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smtClean="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宿主系统安全（</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逃逸）</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A7EEED9A-1ED3-4EA1-93CD-55BDF44FC0A5}"/>
              </a:ext>
            </a:extLst>
          </p:cNvPr>
          <p:cNvSpPr txBox="1"/>
          <p:nvPr/>
        </p:nvSpPr>
        <p:spPr>
          <a:xfrm>
            <a:off x="2548517" y="2571750"/>
            <a:ext cx="14046637" cy="703206"/>
          </a:xfrm>
          <a:prstGeom prst="rect">
            <a:avLst/>
          </a:prstGeom>
          <a:noFill/>
        </p:spPr>
        <p:txBody>
          <a:bodyPr wrap="square" rtlCol="0">
            <a:spAutoFit/>
          </a:bodyPr>
          <a:lstStyle/>
          <a:p>
            <a:pPr>
              <a:lnSpc>
                <a:spcPct val="150000"/>
              </a:lnSpc>
            </a:pPr>
            <a:r>
              <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逃逸技术细节列表：</a:t>
            </a:r>
            <a:endPar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endParaRPr>
          </a:p>
        </p:txBody>
      </p:sp>
      <p:graphicFrame>
        <p:nvGraphicFramePr>
          <p:cNvPr id="3" name="表格 2">
            <a:extLst>
              <a:ext uri="{FF2B5EF4-FFF2-40B4-BE49-F238E27FC236}">
                <a16:creationId xmlns:a16="http://schemas.microsoft.com/office/drawing/2014/main" id="{7301432B-62F6-40C0-94B8-06D1D09D8BC9}"/>
              </a:ext>
            </a:extLst>
          </p:cNvPr>
          <p:cNvGraphicFramePr>
            <a:graphicFrameLocks noGrp="1"/>
          </p:cNvGraphicFramePr>
          <p:nvPr>
            <p:extLst>
              <p:ext uri="{D42A27DB-BD31-4B8C-83A1-F6EECF244321}">
                <p14:modId xmlns:p14="http://schemas.microsoft.com/office/powerpoint/2010/main" val="1609621426"/>
              </p:ext>
            </p:extLst>
          </p:nvPr>
        </p:nvGraphicFramePr>
        <p:xfrm>
          <a:off x="4457193" y="3651870"/>
          <a:ext cx="13005858" cy="3200400"/>
        </p:xfrm>
        <a:graphic>
          <a:graphicData uri="http://schemas.openxmlformats.org/drawingml/2006/table">
            <a:tbl>
              <a:tblPr firstRow="1" bandRow="1">
                <a:tableStyleId>{5C22544A-7EE6-4342-B048-85BDC9FD1C3A}</a:tableStyleId>
              </a:tblPr>
              <a:tblGrid>
                <a:gridCol w="492800">
                  <a:extLst>
                    <a:ext uri="{9D8B030D-6E8A-4147-A177-3AD203B41FA5}">
                      <a16:colId xmlns:a16="http://schemas.microsoft.com/office/drawing/2014/main" val="3473146059"/>
                    </a:ext>
                  </a:extLst>
                </a:gridCol>
                <a:gridCol w="2932193">
                  <a:extLst>
                    <a:ext uri="{9D8B030D-6E8A-4147-A177-3AD203B41FA5}">
                      <a16:colId xmlns:a16="http://schemas.microsoft.com/office/drawing/2014/main" val="2029624488"/>
                    </a:ext>
                  </a:extLst>
                </a:gridCol>
                <a:gridCol w="668207">
                  <a:extLst>
                    <a:ext uri="{9D8B030D-6E8A-4147-A177-3AD203B41FA5}">
                      <a16:colId xmlns:a16="http://schemas.microsoft.com/office/drawing/2014/main" val="3317845290"/>
                    </a:ext>
                  </a:extLst>
                </a:gridCol>
                <a:gridCol w="8912658">
                  <a:extLst>
                    <a:ext uri="{9D8B030D-6E8A-4147-A177-3AD203B41FA5}">
                      <a16:colId xmlns:a16="http://schemas.microsoft.com/office/drawing/2014/main" val="3749823336"/>
                    </a:ext>
                  </a:extLst>
                </a:gridCol>
              </a:tblGrid>
              <a:tr h="370840">
                <a:tc>
                  <a:txBody>
                    <a:bodyPr/>
                    <a:lstStyle/>
                    <a:p>
                      <a:pPr algn="l">
                        <a:lnSpc>
                          <a:spcPct val="150000"/>
                        </a:lnSpc>
                      </a:pPr>
                      <a:r>
                        <a:rPr lang="en-US" altLang="zh-CN" sz="2400" b="0" dirty="0">
                          <a:solidFill>
                            <a:schemeClr val="bg1"/>
                          </a:solidFill>
                          <a:latin typeface="楷体" panose="02010609060101010101" pitchFamily="49" charset="-122"/>
                          <a:ea typeface="楷体" panose="02010609060101010101" pitchFamily="49" charset="-122"/>
                        </a:rPr>
                        <a:t>1.</a:t>
                      </a:r>
                      <a:endParaRPr lang="zh-CN" altLang="en-US" sz="2400" b="0" dirty="0">
                        <a:solidFill>
                          <a:schemeClr val="bg1"/>
                        </a:solidFill>
                        <a:latin typeface="楷体" panose="02010609060101010101" pitchFamily="49" charset="-122"/>
                        <a:ea typeface="楷体" panose="02010609060101010101" pitchFamily="49"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zh-CN" altLang="en-US" sz="2400" b="0" dirty="0">
                          <a:solidFill>
                            <a:schemeClr val="bg1"/>
                          </a:solidFill>
                          <a:latin typeface="楷体" panose="02010609060101010101" pitchFamily="49" charset="-122"/>
                          <a:ea typeface="楷体" panose="02010609060101010101" pitchFamily="49" charset="-122"/>
                        </a:rPr>
                        <a:t>用户身份与权限</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150000"/>
                        </a:lnSpc>
                      </a:pPr>
                      <a:r>
                        <a:rPr lang="zh-CN" altLang="en-US" sz="2400" b="0" dirty="0">
                          <a:solidFill>
                            <a:schemeClr val="bg1"/>
                          </a:solidFill>
                          <a:latin typeface="楷体" panose="02010609060101010101" pitchFamily="49" charset="-122"/>
                          <a:ea typeface="楷体" panose="02010609060101010101" pitchFamily="49" charset="-122"/>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zh-CN" altLang="en-US" sz="2400" b="0" dirty="0">
                          <a:solidFill>
                            <a:schemeClr val="bg1"/>
                          </a:solidFill>
                          <a:latin typeface="楷体" panose="02010609060101010101" pitchFamily="49" charset="-122"/>
                          <a:ea typeface="楷体" panose="02010609060101010101" pitchFamily="49" charset="-122"/>
                        </a:rPr>
                        <a:t>获取</a:t>
                      </a:r>
                      <a:r>
                        <a:rPr lang="en-US" altLang="zh-CN" sz="2400" b="0" dirty="0">
                          <a:solidFill>
                            <a:schemeClr val="bg1"/>
                          </a:solidFill>
                          <a:latin typeface="楷体" panose="02010609060101010101" pitchFamily="49" charset="-122"/>
                          <a:ea typeface="楷体" panose="02010609060101010101" pitchFamily="49" charset="-122"/>
                        </a:rPr>
                        <a:t>Root ID</a:t>
                      </a:r>
                      <a:r>
                        <a:rPr lang="zh-CN" altLang="en-US" sz="2400" b="0" dirty="0">
                          <a:solidFill>
                            <a:schemeClr val="bg1"/>
                          </a:solidFill>
                          <a:latin typeface="楷体" panose="02010609060101010101" pitchFamily="49" charset="-122"/>
                          <a:ea typeface="楷体" panose="02010609060101010101" pitchFamily="49" charset="-122"/>
                        </a:rPr>
                        <a:t>，修改</a:t>
                      </a:r>
                      <a:r>
                        <a:rPr lang="en-US" altLang="zh-CN" sz="2400" b="0" dirty="0">
                          <a:solidFill>
                            <a:schemeClr val="bg1"/>
                          </a:solidFill>
                          <a:latin typeface="楷体" panose="02010609060101010101" pitchFamily="49" charset="-122"/>
                          <a:ea typeface="楷体" panose="02010609060101010101" pitchFamily="49" charset="-122"/>
                        </a:rPr>
                        <a:t>Capabilities</a:t>
                      </a:r>
                      <a:r>
                        <a:rPr lang="zh-CN" altLang="en-US" sz="2400" b="0" dirty="0">
                          <a:solidFill>
                            <a:schemeClr val="bg1"/>
                          </a:solidFill>
                          <a:latin typeface="楷体" panose="02010609060101010101" pitchFamily="49" charset="-122"/>
                          <a:ea typeface="楷体" panose="02010609060101010101" pitchFamily="49" charset="-122"/>
                        </a:rPr>
                        <a:t>列表，使权限最大化；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3928788"/>
                  </a:ext>
                </a:extLst>
              </a:tr>
              <a:tr h="370840">
                <a:tc>
                  <a:txBody>
                    <a:bodyPr/>
                    <a:lstStyle/>
                    <a:p>
                      <a:pPr algn="l">
                        <a:lnSpc>
                          <a:spcPct val="150000"/>
                        </a:lnSpc>
                      </a:pPr>
                      <a:r>
                        <a:rPr lang="en-US" altLang="zh-CN" sz="2400" b="0" dirty="0">
                          <a:solidFill>
                            <a:schemeClr val="bg1"/>
                          </a:solidFill>
                          <a:latin typeface="楷体" panose="02010609060101010101" pitchFamily="49" charset="-122"/>
                          <a:ea typeface="楷体" panose="02010609060101010101" pitchFamily="49" charset="-122"/>
                        </a:rPr>
                        <a:t>2.</a:t>
                      </a:r>
                      <a:endParaRPr lang="zh-CN" altLang="en-US" sz="2400" b="0" dirty="0">
                        <a:solidFill>
                          <a:schemeClr val="bg1"/>
                        </a:solidFill>
                        <a:latin typeface="楷体" panose="02010609060101010101" pitchFamily="49" charset="-122"/>
                        <a:ea typeface="楷体" panose="02010609060101010101" pitchFamily="49"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lnSpc>
                          <a:spcPct val="150000"/>
                        </a:lnSpc>
                      </a:pPr>
                      <a:r>
                        <a:rPr lang="zh-CN" altLang="en-US" sz="2400" b="0" dirty="0">
                          <a:solidFill>
                            <a:schemeClr val="bg1"/>
                          </a:solidFill>
                          <a:latin typeface="楷体" panose="02010609060101010101" pitchFamily="49" charset="-122"/>
                          <a:ea typeface="楷体" panose="02010609060101010101" pitchFamily="49" charset="-122"/>
                        </a:rPr>
                        <a:t>命名空间</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1300277" rtl="0" eaLnBrk="1" fontAlgn="auto" latinLnBrk="0" hangingPunct="1">
                        <a:lnSpc>
                          <a:spcPct val="150000"/>
                        </a:lnSpc>
                        <a:spcBef>
                          <a:spcPts val="0"/>
                        </a:spcBef>
                        <a:spcAft>
                          <a:spcPts val="0"/>
                        </a:spcAft>
                        <a:buClrTx/>
                        <a:buSzTx/>
                        <a:buFontTx/>
                        <a:buNone/>
                        <a:tabLst/>
                        <a:defRPr/>
                      </a:pPr>
                      <a:r>
                        <a:rPr lang="zh-CN" altLang="en-US" sz="2400" b="0" dirty="0">
                          <a:solidFill>
                            <a:schemeClr val="bg1"/>
                          </a:solidFill>
                          <a:latin typeface="楷体" panose="02010609060101010101" pitchFamily="49" charset="-122"/>
                          <a:ea typeface="楷体" panose="02010609060101010101" pitchFamily="49" charset="-122"/>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1300277" rtl="0" eaLnBrk="1" fontAlgn="auto" latinLnBrk="0" hangingPunct="1">
                        <a:lnSpc>
                          <a:spcPct val="150000"/>
                        </a:lnSpc>
                        <a:spcBef>
                          <a:spcPts val="0"/>
                        </a:spcBef>
                        <a:spcAft>
                          <a:spcPts val="0"/>
                        </a:spcAft>
                        <a:buClrTx/>
                        <a:buSzTx/>
                        <a:buFontTx/>
                        <a:buNone/>
                        <a:tabLst/>
                        <a:defRPr/>
                      </a:pPr>
                      <a:r>
                        <a:rPr kumimoji="1" lang="zh-CN" altLang="en-US" sz="2400" dirty="0">
                          <a:solidFill>
                            <a:schemeClr val="bg1">
                              <a:lumMod val="95000"/>
                            </a:schemeClr>
                          </a:solidFill>
                          <a:latin typeface="楷体" panose="02010609060101010101" pitchFamily="49" charset="-122"/>
                          <a:ea typeface="楷体" panose="02010609060101010101" pitchFamily="49" charset="-122"/>
                        </a:rPr>
                        <a:t>恢复宿主系统内普通进程的命名空间权限；</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8981793"/>
                  </a:ext>
                </a:extLst>
              </a:tr>
              <a:tr h="370840">
                <a:tc>
                  <a:txBody>
                    <a:bodyPr/>
                    <a:lstStyle/>
                    <a:p>
                      <a:pPr algn="l">
                        <a:lnSpc>
                          <a:spcPct val="150000"/>
                        </a:lnSpc>
                      </a:pPr>
                      <a:r>
                        <a:rPr lang="en-US" altLang="zh-CN" sz="2400" b="0" dirty="0">
                          <a:solidFill>
                            <a:schemeClr val="bg1"/>
                          </a:solidFill>
                          <a:latin typeface="楷体" panose="02010609060101010101" pitchFamily="49" charset="-122"/>
                          <a:ea typeface="楷体" panose="02010609060101010101" pitchFamily="49" charset="-122"/>
                        </a:rPr>
                        <a:t>3.</a:t>
                      </a:r>
                      <a:endParaRPr lang="zh-CN" altLang="en-US" sz="2400" b="0" dirty="0">
                        <a:solidFill>
                          <a:schemeClr val="bg1"/>
                        </a:solidFill>
                        <a:latin typeface="楷体" panose="02010609060101010101" pitchFamily="49" charset="-122"/>
                        <a:ea typeface="楷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50000"/>
                        </a:lnSpc>
                      </a:pPr>
                      <a:r>
                        <a:rPr lang="zh-CN" altLang="en-US" sz="2400" b="0" dirty="0">
                          <a:solidFill>
                            <a:schemeClr val="bg1"/>
                          </a:solidFill>
                          <a:latin typeface="楷体" panose="02010609060101010101" pitchFamily="49" charset="-122"/>
                          <a:ea typeface="楷体" panose="02010609060101010101" pitchFamily="49" charset="-122"/>
                        </a:rPr>
                        <a:t>文件系统</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1300277" rtl="0" eaLnBrk="1" fontAlgn="auto" latinLnBrk="0" hangingPunct="1">
                        <a:lnSpc>
                          <a:spcPct val="150000"/>
                        </a:lnSpc>
                        <a:spcBef>
                          <a:spcPts val="0"/>
                        </a:spcBef>
                        <a:spcAft>
                          <a:spcPts val="0"/>
                        </a:spcAft>
                        <a:buClrTx/>
                        <a:buSzTx/>
                        <a:buFontTx/>
                        <a:buNone/>
                        <a:tabLst/>
                        <a:defRPr/>
                      </a:pPr>
                      <a:r>
                        <a:rPr lang="zh-CN" altLang="en-US" sz="2400" b="0" dirty="0">
                          <a:solidFill>
                            <a:schemeClr val="bg1"/>
                          </a:solidFill>
                          <a:latin typeface="楷体" panose="02010609060101010101" pitchFamily="49" charset="-122"/>
                          <a:ea typeface="楷体" panose="02010609060101010101" pitchFamily="49" charset="-122"/>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300277" rtl="0" eaLnBrk="1" fontAlgn="auto" latinLnBrk="0" hangingPunct="1">
                        <a:lnSpc>
                          <a:spcPct val="150000"/>
                        </a:lnSpc>
                        <a:spcBef>
                          <a:spcPts val="0"/>
                        </a:spcBef>
                        <a:spcAft>
                          <a:spcPts val="0"/>
                        </a:spcAft>
                        <a:buClrTx/>
                        <a:buSzTx/>
                        <a:buFontTx/>
                        <a:buNone/>
                        <a:tabLst/>
                        <a:defRPr/>
                      </a:pPr>
                      <a:r>
                        <a:rPr kumimoji="1" lang="zh-CN" altLang="en-US" sz="2400" dirty="0">
                          <a:solidFill>
                            <a:schemeClr val="bg1">
                              <a:lumMod val="95000"/>
                            </a:schemeClr>
                          </a:solidFill>
                          <a:latin typeface="楷体" panose="02010609060101010101" pitchFamily="49" charset="-122"/>
                          <a:ea typeface="楷体" panose="02010609060101010101" pitchFamily="49" charset="-122"/>
                        </a:rPr>
                        <a:t>更改当前进程</a:t>
                      </a:r>
                      <a:r>
                        <a:rPr kumimoji="1" lang="en-US" altLang="zh-CN" sz="2400" dirty="0">
                          <a:solidFill>
                            <a:schemeClr val="bg1">
                              <a:lumMod val="95000"/>
                            </a:schemeClr>
                          </a:solidFill>
                          <a:latin typeface="楷体" panose="02010609060101010101" pitchFamily="49" charset="-122"/>
                          <a:ea typeface="楷体" panose="02010609060101010101" pitchFamily="49" charset="-122"/>
                        </a:rPr>
                        <a:t>Root</a:t>
                      </a:r>
                      <a:r>
                        <a:rPr kumimoji="1" lang="zh-CN" altLang="en-US" sz="2400" dirty="0">
                          <a:solidFill>
                            <a:schemeClr val="bg1">
                              <a:lumMod val="95000"/>
                            </a:schemeClr>
                          </a:solidFill>
                          <a:latin typeface="楷体" panose="02010609060101010101" pitchFamily="49" charset="-122"/>
                          <a:ea typeface="楷体" panose="02010609060101010101" pitchFamily="49" charset="-122"/>
                        </a:rPr>
                        <a:t>目录为宿主系统</a:t>
                      </a:r>
                      <a:r>
                        <a:rPr kumimoji="1" lang="en-US" altLang="zh-CN" sz="2400" dirty="0">
                          <a:solidFill>
                            <a:schemeClr val="bg1">
                              <a:lumMod val="95000"/>
                            </a:schemeClr>
                          </a:solidFill>
                          <a:latin typeface="楷体" panose="02010609060101010101" pitchFamily="49" charset="-122"/>
                          <a:ea typeface="楷体" panose="02010609060101010101" pitchFamily="49" charset="-122"/>
                        </a:rPr>
                        <a:t>Root</a:t>
                      </a:r>
                      <a:r>
                        <a:rPr kumimoji="1" lang="zh-CN" altLang="en-US" sz="2400" dirty="0">
                          <a:solidFill>
                            <a:schemeClr val="bg1">
                              <a:lumMod val="95000"/>
                            </a:schemeClr>
                          </a:solidFill>
                          <a:latin typeface="楷体" panose="02010609060101010101" pitchFamily="49" charset="-122"/>
                          <a:ea typeface="楷体" panose="02010609060101010101" pitchFamily="49" charset="-122"/>
                        </a:rPr>
                        <a:t>目录；</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5429371"/>
                  </a:ext>
                </a:extLst>
              </a:tr>
              <a:tr h="370840">
                <a:tc>
                  <a:txBody>
                    <a:bodyPr/>
                    <a:lstStyle/>
                    <a:p>
                      <a:pPr algn="l">
                        <a:lnSpc>
                          <a:spcPct val="150000"/>
                        </a:lnSpc>
                      </a:pPr>
                      <a:r>
                        <a:rPr lang="en-US" altLang="zh-CN" sz="2400" b="0" dirty="0">
                          <a:solidFill>
                            <a:schemeClr val="bg1"/>
                          </a:solidFill>
                          <a:latin typeface="楷体" panose="02010609060101010101" pitchFamily="49" charset="-122"/>
                          <a:ea typeface="楷体" panose="02010609060101010101" pitchFamily="49" charset="-122"/>
                        </a:rPr>
                        <a:t>4.</a:t>
                      </a:r>
                      <a:endParaRPr lang="zh-CN" altLang="en-US" sz="2400" b="0" dirty="0">
                        <a:solidFill>
                          <a:schemeClr val="bg1"/>
                        </a:solidFill>
                        <a:latin typeface="楷体" panose="02010609060101010101" pitchFamily="49" charset="-122"/>
                        <a:ea typeface="楷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50000"/>
                        </a:lnSpc>
                      </a:pPr>
                      <a:r>
                        <a:rPr lang="zh-CN" altLang="en-US" sz="2400" b="0" dirty="0">
                          <a:solidFill>
                            <a:schemeClr val="bg1"/>
                          </a:solidFill>
                          <a:latin typeface="楷体" panose="02010609060101010101" pitchFamily="49" charset="-122"/>
                          <a:ea typeface="楷体" panose="02010609060101010101" pitchFamily="49" charset="-122"/>
                        </a:rPr>
                        <a:t>资源限制与监控</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1300277" rtl="0" eaLnBrk="1" fontAlgn="auto" latinLnBrk="0" hangingPunct="1">
                        <a:lnSpc>
                          <a:spcPct val="150000"/>
                        </a:lnSpc>
                        <a:spcBef>
                          <a:spcPts val="0"/>
                        </a:spcBef>
                        <a:spcAft>
                          <a:spcPts val="0"/>
                        </a:spcAft>
                        <a:buClrTx/>
                        <a:buSzTx/>
                        <a:buFontTx/>
                        <a:buNone/>
                        <a:tabLst/>
                        <a:defRPr/>
                      </a:pPr>
                      <a:r>
                        <a:rPr lang="zh-CN" altLang="en-US" sz="2400" b="0" dirty="0">
                          <a:solidFill>
                            <a:schemeClr val="bg1"/>
                          </a:solidFill>
                          <a:latin typeface="楷体" panose="02010609060101010101" pitchFamily="49" charset="-122"/>
                          <a:ea typeface="楷体" panose="02010609060101010101" pitchFamily="49" charset="-122"/>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300277" rtl="0" eaLnBrk="1" fontAlgn="auto" latinLnBrk="0" hangingPunct="1">
                        <a:lnSpc>
                          <a:spcPct val="150000"/>
                        </a:lnSpc>
                        <a:spcBef>
                          <a:spcPts val="0"/>
                        </a:spcBef>
                        <a:spcAft>
                          <a:spcPts val="0"/>
                        </a:spcAft>
                        <a:buClrTx/>
                        <a:buSzTx/>
                        <a:buFontTx/>
                        <a:buNone/>
                        <a:tabLst/>
                        <a:defRPr/>
                      </a:pPr>
                      <a:r>
                        <a:rPr kumimoji="1" lang="zh-CN" altLang="en-US" sz="2400" dirty="0">
                          <a:solidFill>
                            <a:schemeClr val="bg1">
                              <a:lumMod val="95000"/>
                            </a:schemeClr>
                          </a:solidFill>
                          <a:latin typeface="楷体" panose="02010609060101010101" pitchFamily="49" charset="-122"/>
                          <a:ea typeface="楷体" panose="02010609060101010101" pitchFamily="49" charset="-122"/>
                        </a:rPr>
                        <a:t>绕过</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Cgroup</a:t>
                      </a:r>
                      <a:r>
                        <a:rPr kumimoji="1" lang="zh-CN" altLang="en-US" sz="2400" dirty="0">
                          <a:solidFill>
                            <a:schemeClr val="bg1">
                              <a:lumMod val="95000"/>
                            </a:schemeClr>
                          </a:solidFill>
                          <a:latin typeface="楷体" panose="02010609060101010101" pitchFamily="49" charset="-122"/>
                          <a:ea typeface="楷体" panose="02010609060101010101" pitchFamily="49" charset="-122"/>
                        </a:rPr>
                        <a:t>机制；</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6414109"/>
                  </a:ext>
                </a:extLst>
              </a:tr>
              <a:tr h="370840">
                <a:tc>
                  <a:txBody>
                    <a:bodyPr/>
                    <a:lstStyle/>
                    <a:p>
                      <a:pPr algn="l">
                        <a:lnSpc>
                          <a:spcPct val="150000"/>
                        </a:lnSpc>
                      </a:pPr>
                      <a:r>
                        <a:rPr lang="en-US" altLang="zh-CN" sz="2400" b="0" dirty="0">
                          <a:solidFill>
                            <a:schemeClr val="bg1"/>
                          </a:solidFill>
                          <a:latin typeface="楷体" panose="02010609060101010101" pitchFamily="49" charset="-122"/>
                          <a:ea typeface="楷体" panose="02010609060101010101" pitchFamily="49" charset="-122"/>
                        </a:rPr>
                        <a:t>5.</a:t>
                      </a:r>
                      <a:endParaRPr lang="zh-CN" altLang="en-US" sz="2400" b="0" dirty="0">
                        <a:solidFill>
                          <a:schemeClr val="bg1"/>
                        </a:solidFill>
                        <a:latin typeface="楷体" panose="02010609060101010101" pitchFamily="49" charset="-122"/>
                        <a:ea typeface="楷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ct val="150000"/>
                        </a:lnSpc>
                      </a:pPr>
                      <a:r>
                        <a:rPr kumimoji="1" lang="zh-CN" altLang="en-US" sz="2400" dirty="0">
                          <a:solidFill>
                            <a:schemeClr val="bg1">
                              <a:lumMod val="95000"/>
                            </a:schemeClr>
                          </a:solidFill>
                          <a:latin typeface="楷体" panose="02010609060101010101" pitchFamily="49" charset="-122"/>
                          <a:ea typeface="楷体" panose="02010609060101010101" pitchFamily="49" charset="-122"/>
                        </a:rPr>
                        <a:t>系统调用限制</a:t>
                      </a:r>
                      <a:endParaRPr lang="zh-CN" altLang="en-US" sz="2400" b="0" dirty="0">
                        <a:solidFill>
                          <a:schemeClr val="bg1"/>
                        </a:solidFill>
                        <a:latin typeface="楷体" panose="02010609060101010101" pitchFamily="49" charset="-122"/>
                        <a:ea typeface="楷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1300277" rtl="0" eaLnBrk="1" fontAlgn="auto" latinLnBrk="0" hangingPunct="1">
                        <a:lnSpc>
                          <a:spcPct val="150000"/>
                        </a:lnSpc>
                        <a:spcBef>
                          <a:spcPts val="0"/>
                        </a:spcBef>
                        <a:spcAft>
                          <a:spcPts val="0"/>
                        </a:spcAft>
                        <a:buClrTx/>
                        <a:buSzTx/>
                        <a:buFontTx/>
                        <a:buNone/>
                        <a:tabLst/>
                        <a:defRPr/>
                      </a:pPr>
                      <a:r>
                        <a:rPr lang="zh-CN" altLang="en-US" sz="2400" b="0" dirty="0">
                          <a:solidFill>
                            <a:schemeClr val="bg1"/>
                          </a:solidFill>
                          <a:latin typeface="楷体" panose="02010609060101010101" pitchFamily="49" charset="-122"/>
                          <a:ea typeface="楷体" panose="02010609060101010101" pitchFamily="49" charset="-122"/>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300277" rtl="0" eaLnBrk="1" fontAlgn="auto" latinLnBrk="0" hangingPunct="1">
                        <a:lnSpc>
                          <a:spcPct val="150000"/>
                        </a:lnSpc>
                        <a:spcBef>
                          <a:spcPts val="0"/>
                        </a:spcBef>
                        <a:spcAft>
                          <a:spcPts val="0"/>
                        </a:spcAft>
                        <a:buClrTx/>
                        <a:buSzTx/>
                        <a:buFontTx/>
                        <a:buNone/>
                        <a:tabLst/>
                        <a:defRPr/>
                      </a:pP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seccomp</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对于用户态进程系统调用的限制。</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87047067"/>
                  </a:ext>
                </a:extLst>
              </a:tr>
            </a:tbl>
          </a:graphicData>
        </a:graphic>
      </p:graphicFrame>
      <p:sp>
        <p:nvSpPr>
          <p:cNvPr id="2" name="矩形 1">
            <a:extLst>
              <a:ext uri="{FF2B5EF4-FFF2-40B4-BE49-F238E27FC236}">
                <a16:creationId xmlns:a16="http://schemas.microsoft.com/office/drawing/2014/main" id="{CC49A27E-A0DB-4D9E-8F20-99A49209F4C9}"/>
              </a:ext>
            </a:extLst>
          </p:cNvPr>
          <p:cNvSpPr/>
          <p:nvPr/>
        </p:nvSpPr>
        <p:spPr>
          <a:xfrm>
            <a:off x="5661760" y="8085008"/>
            <a:ext cx="8186858" cy="1200329"/>
          </a:xfrm>
          <a:prstGeom prst="rect">
            <a:avLst/>
          </a:prstGeom>
        </p:spPr>
        <p:txBody>
          <a:bodyPr wrap="none">
            <a:spAutoFit/>
          </a:bodyPr>
          <a:lstStyle/>
          <a:p>
            <a:pPr algn="ctr">
              <a:lnSpc>
                <a:spcPct val="150000"/>
              </a:lnSpc>
            </a:pPr>
            <a:r>
              <a:rPr kumimoji="1" lang="zh-CN" altLang="en-US" sz="2400" dirty="0">
                <a:solidFill>
                  <a:schemeClr val="bg1">
                    <a:lumMod val="9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后续演示逃逸攻击前提：从</a:t>
            </a:r>
            <a:r>
              <a:rPr kumimoji="1" lang="en-US" altLang="zh-CN" sz="2400" dirty="0">
                <a:solidFill>
                  <a:schemeClr val="bg1">
                    <a:lumMod val="9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Docker</a:t>
            </a:r>
            <a:r>
              <a:rPr kumimoji="1" lang="zh-CN" altLang="en-US" sz="2400" dirty="0">
                <a:solidFill>
                  <a:schemeClr val="bg1">
                    <a:lumMod val="9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进程实现了内核代码执行</a:t>
            </a:r>
            <a:endParaRPr kumimoji="1" lang="en-US" altLang="zh-CN" sz="2400" dirty="0">
              <a:solidFill>
                <a:schemeClr val="bg1">
                  <a:lumMod val="9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ctr">
              <a:lnSpc>
                <a:spcPct val="150000"/>
              </a:lnSpc>
            </a:pPr>
            <a:r>
              <a:rPr kumimoji="1" lang="zh-CN" altLang="en-US" sz="2400" i="1" dirty="0">
                <a:solidFill>
                  <a:schemeClr val="bg1">
                    <a:lumMod val="9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（演示中利用了</a:t>
            </a:r>
            <a:r>
              <a:rPr kumimoji="1" lang="en-US" altLang="zh-CN" sz="2400" i="1" dirty="0">
                <a:solidFill>
                  <a:schemeClr val="bg1">
                    <a:lumMod val="9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CVE-2017-1000112</a:t>
            </a:r>
            <a:r>
              <a:rPr kumimoji="1" lang="zh-CN" altLang="en-US" sz="2400" i="1" dirty="0">
                <a:solidFill>
                  <a:schemeClr val="bg1">
                    <a:lumMod val="95000"/>
                  </a:scheme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内核漏洞）</a:t>
            </a:r>
            <a:endParaRPr lang="zh-CN" altLang="en-US" sz="24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68205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800211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smtClean="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宿主系统安全（</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逃逸）</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A7EEED9A-1ED3-4EA1-93CD-55BDF44FC0A5}"/>
              </a:ext>
            </a:extLst>
          </p:cNvPr>
          <p:cNvSpPr txBox="1"/>
          <p:nvPr/>
        </p:nvSpPr>
        <p:spPr>
          <a:xfrm>
            <a:off x="528144" y="1456858"/>
            <a:ext cx="18515281" cy="784830"/>
          </a:xfrm>
          <a:prstGeom prst="rect">
            <a:avLst/>
          </a:prstGeom>
          <a:noFill/>
        </p:spPr>
        <p:txBody>
          <a:bodyPr wrap="square" rtlCol="0">
            <a:spAutoFit/>
          </a:bodyPr>
          <a:lstStyle/>
          <a:p>
            <a:pPr>
              <a:lnSpc>
                <a:spcPct val="150000"/>
              </a:lnSpc>
            </a:pPr>
            <a:r>
              <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rPr>
              <a:t>1. </a:t>
            </a:r>
            <a:r>
              <a:rPr kumimoji="1" lang="en-US" altLang="zh-CN" sz="3000" dirty="0">
                <a:solidFill>
                  <a:schemeClr val="bg1">
                    <a:lumMod val="95000"/>
                  </a:schemeClr>
                </a:solidFill>
                <a:latin typeface="楷体" panose="02010609060101010101" pitchFamily="49" charset="-122"/>
                <a:ea typeface="楷体" panose="02010609060101010101" pitchFamily="49" charset="-122"/>
              </a:rPr>
              <a:t>Root</a:t>
            </a:r>
            <a:r>
              <a:rPr kumimoji="1" lang="zh-CN" altLang="en-US" sz="3000" dirty="0">
                <a:solidFill>
                  <a:schemeClr val="bg1">
                    <a:lumMod val="95000"/>
                  </a:schemeClr>
                </a:solidFill>
                <a:latin typeface="楷体" panose="02010609060101010101" pitchFamily="49" charset="-122"/>
                <a:ea typeface="楷体" panose="02010609060101010101" pitchFamily="49" charset="-122"/>
              </a:rPr>
              <a:t>身份获取与</a:t>
            </a:r>
            <a:r>
              <a:rPr kumimoji="1" lang="en-US" altLang="zh-CN" sz="3000" dirty="0">
                <a:solidFill>
                  <a:schemeClr val="bg1">
                    <a:lumMod val="95000"/>
                  </a:schemeClr>
                </a:solidFill>
                <a:latin typeface="楷体" panose="02010609060101010101" pitchFamily="49" charset="-122"/>
                <a:ea typeface="楷体" panose="02010609060101010101" pitchFamily="49" charset="-122"/>
              </a:rPr>
              <a:t>Capabilities</a:t>
            </a:r>
            <a:r>
              <a:rPr kumimoji="1" lang="zh-CN" altLang="en-US" sz="3000" dirty="0">
                <a:solidFill>
                  <a:schemeClr val="bg1">
                    <a:lumMod val="95000"/>
                  </a:schemeClr>
                </a:solidFill>
                <a:latin typeface="楷体" panose="02010609060101010101" pitchFamily="49" charset="-122"/>
                <a:ea typeface="楷体" panose="02010609060101010101" pitchFamily="49" charset="-122"/>
              </a:rPr>
              <a:t>限制解除</a:t>
            </a:r>
          </a:p>
        </p:txBody>
      </p:sp>
      <p:pic>
        <p:nvPicPr>
          <p:cNvPr id="2" name="图片 1">
            <a:extLst>
              <a:ext uri="{FF2B5EF4-FFF2-40B4-BE49-F238E27FC236}">
                <a16:creationId xmlns:a16="http://schemas.microsoft.com/office/drawing/2014/main" id="{D4D70DFA-B4AF-4706-BABB-C2EBE6AF2178}"/>
              </a:ext>
            </a:extLst>
          </p:cNvPr>
          <p:cNvPicPr>
            <a:picLocks noChangeAspect="1"/>
          </p:cNvPicPr>
          <p:nvPr/>
        </p:nvPicPr>
        <p:blipFill>
          <a:blip r:embed="rId3"/>
          <a:stretch>
            <a:fillRect/>
          </a:stretch>
        </p:blipFill>
        <p:spPr>
          <a:xfrm>
            <a:off x="1030744" y="2427734"/>
            <a:ext cx="5844224" cy="793829"/>
          </a:xfrm>
          <a:prstGeom prst="rect">
            <a:avLst/>
          </a:prstGeom>
        </p:spPr>
      </p:pic>
      <p:sp>
        <p:nvSpPr>
          <p:cNvPr id="10" name="文本框 9">
            <a:extLst>
              <a:ext uri="{FF2B5EF4-FFF2-40B4-BE49-F238E27FC236}">
                <a16:creationId xmlns:a16="http://schemas.microsoft.com/office/drawing/2014/main" id="{B82CFBAB-ABC6-4E4C-A175-7F2A250CC0BE}"/>
              </a:ext>
            </a:extLst>
          </p:cNvPr>
          <p:cNvSpPr txBox="1"/>
          <p:nvPr/>
        </p:nvSpPr>
        <p:spPr>
          <a:xfrm>
            <a:off x="0" y="9348056"/>
            <a:ext cx="8170218" cy="403957"/>
          </a:xfrm>
          <a:prstGeom prst="rect">
            <a:avLst/>
          </a:prstGeom>
          <a:noFill/>
        </p:spPr>
        <p:txBody>
          <a:bodyPr wrap="square" rtlCol="0">
            <a:spAutoFit/>
          </a:bodyPr>
          <a:lstStyle/>
          <a:p>
            <a:pPr>
              <a:lnSpc>
                <a:spcPct val="150000"/>
              </a:lnSpc>
            </a:pPr>
            <a:r>
              <a:rPr kumimoji="1" lang="zh-CN" altLang="en-US" sz="1600" dirty="0">
                <a:solidFill>
                  <a:schemeClr val="bg1">
                    <a:lumMod val="95000"/>
                  </a:schemeClr>
                </a:solidFill>
                <a:latin typeface="楷体" panose="02010609060101010101" pitchFamily="49" charset="-122"/>
                <a:ea typeface="楷体" panose="02010609060101010101" pitchFamily="49" charset="-122"/>
              </a:rPr>
              <a:t>注：基于</a:t>
            </a:r>
            <a:r>
              <a:rPr kumimoji="1" lang="en-US" altLang="zh-CN" sz="1600" dirty="0">
                <a:solidFill>
                  <a:schemeClr val="bg1">
                    <a:lumMod val="95000"/>
                  </a:schemeClr>
                </a:solidFill>
                <a:latin typeface="楷体" panose="02010609060101010101" pitchFamily="49" charset="-122"/>
                <a:ea typeface="楷体" panose="02010609060101010101" pitchFamily="49" charset="-122"/>
              </a:rPr>
              <a:t>CVE-2017-1000112</a:t>
            </a:r>
            <a:r>
              <a:rPr kumimoji="1" lang="zh-CN" altLang="en-US" sz="1600" dirty="0">
                <a:solidFill>
                  <a:schemeClr val="bg1">
                    <a:lumMod val="95000"/>
                  </a:schemeClr>
                </a:solidFill>
                <a:latin typeface="楷体" panose="02010609060101010101" pitchFamily="49" charset="-122"/>
                <a:ea typeface="楷体" panose="02010609060101010101" pitchFamily="49" charset="-122"/>
              </a:rPr>
              <a:t>内核代码执行漏洞实现攻击，被测内核版本</a:t>
            </a:r>
            <a:r>
              <a:rPr kumimoji="1" lang="en-US" altLang="zh-CN" sz="1600" dirty="0">
                <a:solidFill>
                  <a:schemeClr val="bg1">
                    <a:lumMod val="95000"/>
                  </a:schemeClr>
                </a:solidFill>
                <a:latin typeface="楷体" panose="02010609060101010101" pitchFamily="49" charset="-122"/>
                <a:ea typeface="楷体" panose="02010609060101010101" pitchFamily="49" charset="-122"/>
              </a:rPr>
              <a:t>4.8.0-58-generic</a:t>
            </a:r>
            <a:r>
              <a:rPr kumimoji="1" lang="zh-CN" altLang="en-US" sz="1600" dirty="0">
                <a:solidFill>
                  <a:schemeClr val="bg1">
                    <a:lumMod val="95000"/>
                  </a:schemeClr>
                </a:solidFill>
                <a:latin typeface="楷体" panose="02010609060101010101" pitchFamily="49" charset="-122"/>
                <a:ea typeface="楷体" panose="02010609060101010101" pitchFamily="49" charset="-122"/>
              </a:rPr>
              <a:t>。</a:t>
            </a:r>
          </a:p>
        </p:txBody>
      </p:sp>
      <p:sp>
        <p:nvSpPr>
          <p:cNvPr id="18" name="文本框 17">
            <a:extLst>
              <a:ext uri="{FF2B5EF4-FFF2-40B4-BE49-F238E27FC236}">
                <a16:creationId xmlns:a16="http://schemas.microsoft.com/office/drawing/2014/main" id="{D60C0736-060B-41F2-B100-BF40E5F8921A}"/>
              </a:ext>
            </a:extLst>
          </p:cNvPr>
          <p:cNvSpPr txBox="1"/>
          <p:nvPr/>
        </p:nvSpPr>
        <p:spPr>
          <a:xfrm>
            <a:off x="1016121" y="3220920"/>
            <a:ext cx="5844224"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核心攻击代码：修改进程凭证为</a:t>
            </a:r>
            <a:r>
              <a:rPr kumimoji="1" lang="en-US" altLang="zh-CN" sz="1600" dirty="0" err="1">
                <a:solidFill>
                  <a:schemeClr val="bg1">
                    <a:lumMod val="95000"/>
                  </a:schemeClr>
                </a:solidFill>
                <a:latin typeface="Microsoft YaHei" panose="020B0503020204020204" pitchFamily="34" charset="-122"/>
                <a:ea typeface="Microsoft YaHei" panose="020B0503020204020204" pitchFamily="34" charset="-122"/>
              </a:rPr>
              <a:t>init_cred</a:t>
            </a:r>
            <a:endPar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endParaRPr>
          </a:p>
        </p:txBody>
      </p:sp>
      <p:grpSp>
        <p:nvGrpSpPr>
          <p:cNvPr id="8" name="组合 7">
            <a:extLst>
              <a:ext uri="{FF2B5EF4-FFF2-40B4-BE49-F238E27FC236}">
                <a16:creationId xmlns:a16="http://schemas.microsoft.com/office/drawing/2014/main" id="{1E0AAEF6-2B13-4E6E-B5E7-04C1050D1607}"/>
              </a:ext>
            </a:extLst>
          </p:cNvPr>
          <p:cNvGrpSpPr/>
          <p:nvPr/>
        </p:nvGrpSpPr>
        <p:grpSpPr>
          <a:xfrm>
            <a:off x="8019487" y="2213093"/>
            <a:ext cx="10752334" cy="6641548"/>
            <a:chOff x="8019487" y="2213093"/>
            <a:chExt cx="10752334" cy="6641548"/>
          </a:xfrm>
        </p:grpSpPr>
        <p:grpSp>
          <p:nvGrpSpPr>
            <p:cNvPr id="7" name="组合 6">
              <a:extLst>
                <a:ext uri="{FF2B5EF4-FFF2-40B4-BE49-F238E27FC236}">
                  <a16:creationId xmlns:a16="http://schemas.microsoft.com/office/drawing/2014/main" id="{B4AFF296-2CF7-4E00-B927-99B783E2C72F}"/>
                </a:ext>
              </a:extLst>
            </p:cNvPr>
            <p:cNvGrpSpPr/>
            <p:nvPr/>
          </p:nvGrpSpPr>
          <p:grpSpPr>
            <a:xfrm>
              <a:off x="12884061" y="4086987"/>
              <a:ext cx="1023184" cy="1825597"/>
              <a:chOff x="12884061" y="4086987"/>
              <a:chExt cx="1023184" cy="1825597"/>
            </a:xfrm>
          </p:grpSpPr>
          <p:sp>
            <p:nvSpPr>
              <p:cNvPr id="13" name="箭头: 下 12">
                <a:extLst>
                  <a:ext uri="{FF2B5EF4-FFF2-40B4-BE49-F238E27FC236}">
                    <a16:creationId xmlns:a16="http://schemas.microsoft.com/office/drawing/2014/main" id="{010F3FDF-A485-4AD5-90CB-B0B13EA2E348}"/>
                  </a:ext>
                </a:extLst>
              </p:cNvPr>
              <p:cNvSpPr/>
              <p:nvPr/>
            </p:nvSpPr>
            <p:spPr>
              <a:xfrm>
                <a:off x="12884061" y="4086987"/>
                <a:ext cx="1023184" cy="1825597"/>
              </a:xfrm>
              <a:prstGeom prst="downArrow">
                <a:avLst/>
              </a:prstGeom>
              <a:solidFill>
                <a:schemeClr val="tx1">
                  <a:lumMod val="85000"/>
                  <a:lumOff val="15000"/>
                </a:schemeClr>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4" descr="Smiling Face With Horns on Microsoft Windows 10 April 2018 Update">
                <a:extLst>
                  <a:ext uri="{FF2B5EF4-FFF2-40B4-BE49-F238E27FC236}">
                    <a16:creationId xmlns:a16="http://schemas.microsoft.com/office/drawing/2014/main" id="{8A68A87C-E365-4EA0-AFED-AAF4DD4451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4936" y="5423143"/>
                <a:ext cx="388967" cy="3889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a:extLst>
                <a:ext uri="{FF2B5EF4-FFF2-40B4-BE49-F238E27FC236}">
                  <a16:creationId xmlns:a16="http://schemas.microsoft.com/office/drawing/2014/main" id="{71BD7C1B-F103-492C-9993-3F01F462043C}"/>
                </a:ext>
              </a:extLst>
            </p:cNvPr>
            <p:cNvGrpSpPr/>
            <p:nvPr/>
          </p:nvGrpSpPr>
          <p:grpSpPr>
            <a:xfrm>
              <a:off x="8019487" y="2213093"/>
              <a:ext cx="10752334" cy="1798817"/>
              <a:chOff x="8019487" y="2067694"/>
              <a:chExt cx="10752334" cy="1798817"/>
            </a:xfrm>
          </p:grpSpPr>
          <p:pic>
            <p:nvPicPr>
              <p:cNvPr id="3074" name="Picture 2" descr="https://qqadapt.qpic.cn/txdocpic/0/da878d4e46cc057644f8e585954402dc/0">
                <a:extLst>
                  <a:ext uri="{FF2B5EF4-FFF2-40B4-BE49-F238E27FC236}">
                    <a16:creationId xmlns:a16="http://schemas.microsoft.com/office/drawing/2014/main" id="{C39B53C2-5FA1-4076-BEFB-987445547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9487" y="2067694"/>
                <a:ext cx="10752333" cy="1484846"/>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8538F07D-8C02-42D8-A33F-EC64A3D00CC4}"/>
                  </a:ext>
                </a:extLst>
              </p:cNvPr>
              <p:cNvSpPr txBox="1"/>
              <p:nvPr/>
            </p:nvSpPr>
            <p:spPr>
              <a:xfrm>
                <a:off x="8019487" y="3527957"/>
                <a:ext cx="10752334"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攻击成功前进程</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UID</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和</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Capabilities</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列表</a:t>
                </a:r>
              </a:p>
            </p:txBody>
          </p:sp>
        </p:grpSp>
        <p:grpSp>
          <p:nvGrpSpPr>
            <p:cNvPr id="3" name="组合 2">
              <a:extLst>
                <a:ext uri="{FF2B5EF4-FFF2-40B4-BE49-F238E27FC236}">
                  <a16:creationId xmlns:a16="http://schemas.microsoft.com/office/drawing/2014/main" id="{22BDF3D0-7819-4672-A1E5-C7C138FE2CF3}"/>
                </a:ext>
              </a:extLst>
            </p:cNvPr>
            <p:cNvGrpSpPr/>
            <p:nvPr/>
          </p:nvGrpSpPr>
          <p:grpSpPr>
            <a:xfrm>
              <a:off x="8019487" y="5956126"/>
              <a:ext cx="10752334" cy="2898515"/>
              <a:chOff x="8019487" y="6014983"/>
              <a:chExt cx="10752334" cy="2898515"/>
            </a:xfrm>
          </p:grpSpPr>
          <p:pic>
            <p:nvPicPr>
              <p:cNvPr id="3076" name="Picture 4" descr="https://qqadapt.qpic.cn/txdocpic/0/ac2a8e84d67fc0d9ffcee70e5a646ed6/0">
                <a:extLst>
                  <a:ext uri="{FF2B5EF4-FFF2-40B4-BE49-F238E27FC236}">
                    <a16:creationId xmlns:a16="http://schemas.microsoft.com/office/drawing/2014/main" id="{4E4D5C95-7B6D-4B1F-A83E-9E4810EBAC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5" r="-36"/>
              <a:stretch/>
            </p:blipFill>
            <p:spPr bwMode="auto">
              <a:xfrm>
                <a:off x="8047019" y="6014983"/>
                <a:ext cx="10724802" cy="2559961"/>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1203BDC5-33A2-4913-B07E-06DFBCBDEB98}"/>
                  </a:ext>
                </a:extLst>
              </p:cNvPr>
              <p:cNvSpPr txBox="1"/>
              <p:nvPr/>
            </p:nvSpPr>
            <p:spPr>
              <a:xfrm>
                <a:off x="8019487" y="8574944"/>
                <a:ext cx="10752334"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攻击成功后进程</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UID</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和</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Capabilities</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列表</a:t>
                </a:r>
              </a:p>
            </p:txBody>
          </p:sp>
        </p:grpSp>
      </p:grpSp>
      <p:grpSp>
        <p:nvGrpSpPr>
          <p:cNvPr id="9" name="组合 8"/>
          <p:cNvGrpSpPr/>
          <p:nvPr/>
        </p:nvGrpSpPr>
        <p:grpSpPr>
          <a:xfrm>
            <a:off x="1785098" y="4014749"/>
            <a:ext cx="4363048" cy="4993035"/>
            <a:chOff x="1785098" y="4014749"/>
            <a:chExt cx="4363048" cy="4993035"/>
          </a:xfrm>
        </p:grpSpPr>
        <p:pic>
          <p:nvPicPr>
            <p:cNvPr id="4" name="图片 3">
              <a:extLst>
                <a:ext uri="{FF2B5EF4-FFF2-40B4-BE49-F238E27FC236}">
                  <a16:creationId xmlns:a16="http://schemas.microsoft.com/office/drawing/2014/main" id="{96575958-E9D4-46A3-9D00-601186BBD252}"/>
                </a:ext>
              </a:extLst>
            </p:cNvPr>
            <p:cNvPicPr>
              <a:picLocks noChangeAspect="1"/>
            </p:cNvPicPr>
            <p:nvPr/>
          </p:nvPicPr>
          <p:blipFill rotWithShape="1">
            <a:blip r:embed="rId7"/>
            <a:srcRect b="19667"/>
            <a:stretch/>
          </p:blipFill>
          <p:spPr>
            <a:xfrm>
              <a:off x="1785098" y="4014749"/>
              <a:ext cx="4335516" cy="4654481"/>
            </a:xfrm>
            <a:prstGeom prst="rect">
              <a:avLst/>
            </a:prstGeom>
          </p:spPr>
        </p:pic>
        <p:sp>
          <p:nvSpPr>
            <p:cNvPr id="19" name="文本框 18">
              <a:extLst>
                <a:ext uri="{FF2B5EF4-FFF2-40B4-BE49-F238E27FC236}">
                  <a16:creationId xmlns:a16="http://schemas.microsoft.com/office/drawing/2014/main" id="{D4B1172B-4457-4DFC-80C1-20ECF07D6E80}"/>
                </a:ext>
              </a:extLst>
            </p:cNvPr>
            <p:cNvSpPr txBox="1"/>
            <p:nvPr/>
          </p:nvSpPr>
          <p:spPr>
            <a:xfrm>
              <a:off x="1785098" y="8669230"/>
              <a:ext cx="4335516"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进程凭证的恢复目标</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 </a:t>
              </a:r>
              <a:r>
                <a:rPr kumimoji="1" lang="en-US" altLang="zh-CN" sz="1600" dirty="0" err="1">
                  <a:solidFill>
                    <a:schemeClr val="bg1">
                      <a:lumMod val="95000"/>
                    </a:schemeClr>
                  </a:solidFill>
                  <a:latin typeface="Microsoft YaHei" panose="020B0503020204020204" pitchFamily="34" charset="-122"/>
                  <a:ea typeface="Microsoft YaHei" panose="020B0503020204020204" pitchFamily="34" charset="-122"/>
                </a:rPr>
                <a:t>init_cred</a:t>
              </a:r>
              <a:endPar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1B4F9E9E-1923-497F-B8C0-7492D2D2125D}"/>
                </a:ext>
              </a:extLst>
            </p:cNvPr>
            <p:cNvSpPr/>
            <p:nvPr/>
          </p:nvSpPr>
          <p:spPr>
            <a:xfrm>
              <a:off x="1785098" y="5500928"/>
              <a:ext cx="4335516" cy="268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B4F9E9E-1923-497F-B8C0-7492D2D2125D}"/>
                </a:ext>
              </a:extLst>
            </p:cNvPr>
            <p:cNvSpPr/>
            <p:nvPr/>
          </p:nvSpPr>
          <p:spPr>
            <a:xfrm>
              <a:off x="1812630" y="8011741"/>
              <a:ext cx="4335516" cy="545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419438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800211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宿主系统安全（</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逃逸）</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A7EEED9A-1ED3-4EA1-93CD-55BDF44FC0A5}"/>
              </a:ext>
            </a:extLst>
          </p:cNvPr>
          <p:cNvSpPr txBox="1"/>
          <p:nvPr/>
        </p:nvSpPr>
        <p:spPr>
          <a:xfrm>
            <a:off x="528144" y="1456858"/>
            <a:ext cx="18515281" cy="784830"/>
          </a:xfrm>
          <a:prstGeom prst="rect">
            <a:avLst/>
          </a:prstGeom>
          <a:noFill/>
        </p:spPr>
        <p:txBody>
          <a:bodyPr wrap="square" rtlCol="0">
            <a:spAutoFit/>
          </a:bodyPr>
          <a:lstStyle/>
          <a:p>
            <a:pPr>
              <a:lnSpc>
                <a:spcPct val="150000"/>
              </a:lnSpc>
            </a:pPr>
            <a:r>
              <a:rPr kumimoji="1" lang="en-US" altLang="zh-CN" sz="3000" dirty="0">
                <a:solidFill>
                  <a:schemeClr val="bg1">
                    <a:lumMod val="95000"/>
                  </a:schemeClr>
                </a:solidFill>
                <a:latin typeface="楷体" panose="02010609060101010101" pitchFamily="49" charset="-122"/>
                <a:ea typeface="楷体" panose="02010609060101010101" pitchFamily="49" charset="-122"/>
              </a:rPr>
              <a:t>2.</a:t>
            </a:r>
            <a:r>
              <a:rPr kumimoji="1" lang="zh-CN" altLang="en-US" sz="3000" dirty="0">
                <a:solidFill>
                  <a:schemeClr val="bg1">
                    <a:lumMod val="95000"/>
                  </a:schemeClr>
                </a:solidFill>
                <a:latin typeface="楷体" panose="02010609060101010101" pitchFamily="49" charset="-122"/>
                <a:ea typeface="楷体" panose="02010609060101010101" pitchFamily="49" charset="-122"/>
              </a:rPr>
              <a:t>命名空间恢复</a:t>
            </a:r>
          </a:p>
        </p:txBody>
      </p:sp>
      <p:grpSp>
        <p:nvGrpSpPr>
          <p:cNvPr id="17" name="组合 16">
            <a:extLst>
              <a:ext uri="{FF2B5EF4-FFF2-40B4-BE49-F238E27FC236}">
                <a16:creationId xmlns:a16="http://schemas.microsoft.com/office/drawing/2014/main" id="{D5E4FA03-7F53-4D86-ACBE-BF4CA1284DB3}"/>
              </a:ext>
            </a:extLst>
          </p:cNvPr>
          <p:cNvGrpSpPr/>
          <p:nvPr/>
        </p:nvGrpSpPr>
        <p:grpSpPr>
          <a:xfrm>
            <a:off x="2337570" y="5215807"/>
            <a:ext cx="7301417" cy="3700596"/>
            <a:chOff x="2887237" y="5517593"/>
            <a:chExt cx="7301417" cy="3700596"/>
          </a:xfrm>
        </p:grpSpPr>
        <p:pic>
          <p:nvPicPr>
            <p:cNvPr id="16" name="图片 15">
              <a:extLst>
                <a:ext uri="{FF2B5EF4-FFF2-40B4-BE49-F238E27FC236}">
                  <a16:creationId xmlns:a16="http://schemas.microsoft.com/office/drawing/2014/main" id="{A8C2AEE2-ACF5-4000-886A-DCED9486924A}"/>
                </a:ext>
              </a:extLst>
            </p:cNvPr>
            <p:cNvPicPr>
              <a:picLocks noChangeAspect="1"/>
            </p:cNvPicPr>
            <p:nvPr/>
          </p:nvPicPr>
          <p:blipFill>
            <a:blip r:embed="rId3"/>
            <a:stretch>
              <a:fillRect/>
            </a:stretch>
          </p:blipFill>
          <p:spPr>
            <a:xfrm>
              <a:off x="2887237" y="5517593"/>
              <a:ext cx="7281038" cy="3378782"/>
            </a:xfrm>
            <a:prstGeom prst="rect">
              <a:avLst/>
            </a:prstGeom>
          </p:spPr>
        </p:pic>
        <p:sp>
          <p:nvSpPr>
            <p:cNvPr id="19" name="文本框 18">
              <a:extLst>
                <a:ext uri="{FF2B5EF4-FFF2-40B4-BE49-F238E27FC236}">
                  <a16:creationId xmlns:a16="http://schemas.microsoft.com/office/drawing/2014/main" id="{B483139B-4929-446D-83C6-72F1C67D8CEB}"/>
                </a:ext>
              </a:extLst>
            </p:cNvPr>
            <p:cNvSpPr txBox="1"/>
            <p:nvPr/>
          </p:nvSpPr>
          <p:spPr>
            <a:xfrm>
              <a:off x="2934012" y="8879635"/>
              <a:ext cx="7254642"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核心攻击代码：从</a:t>
              </a:r>
              <a:r>
                <a:rPr kumimoji="1" lang="en-US" altLang="zh-CN" sz="1600" dirty="0" err="1">
                  <a:solidFill>
                    <a:schemeClr val="bg1">
                      <a:lumMod val="95000"/>
                    </a:schemeClr>
                  </a:solidFill>
                  <a:latin typeface="Microsoft YaHei" panose="020B0503020204020204" pitchFamily="34" charset="-122"/>
                  <a:ea typeface="Microsoft YaHei" panose="020B0503020204020204" pitchFamily="34" charset="-122"/>
                </a:rPr>
                <a:t>init</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进程“借用”命名空间信息</a:t>
              </a:r>
            </a:p>
          </p:txBody>
        </p:sp>
      </p:grpSp>
      <p:grpSp>
        <p:nvGrpSpPr>
          <p:cNvPr id="22" name="组合 21">
            <a:extLst>
              <a:ext uri="{FF2B5EF4-FFF2-40B4-BE49-F238E27FC236}">
                <a16:creationId xmlns:a16="http://schemas.microsoft.com/office/drawing/2014/main" id="{856F5B2C-56C0-4CBC-8CDC-B8ED3ECFDF00}"/>
              </a:ext>
            </a:extLst>
          </p:cNvPr>
          <p:cNvGrpSpPr/>
          <p:nvPr/>
        </p:nvGrpSpPr>
        <p:grpSpPr>
          <a:xfrm>
            <a:off x="12002705" y="1255607"/>
            <a:ext cx="7087495" cy="7920399"/>
            <a:chOff x="11770618" y="1040090"/>
            <a:chExt cx="7087495" cy="7920399"/>
          </a:xfrm>
        </p:grpSpPr>
        <p:sp>
          <p:nvSpPr>
            <p:cNvPr id="18" name="等号 17">
              <a:extLst>
                <a:ext uri="{FF2B5EF4-FFF2-40B4-BE49-F238E27FC236}">
                  <a16:creationId xmlns:a16="http://schemas.microsoft.com/office/drawing/2014/main" id="{B64782D7-5744-4462-A164-0AD98DF80C45}"/>
                </a:ext>
              </a:extLst>
            </p:cNvPr>
            <p:cNvSpPr/>
            <p:nvPr/>
          </p:nvSpPr>
          <p:spPr>
            <a:xfrm rot="5400000">
              <a:off x="15016635" y="6009262"/>
              <a:ext cx="1097812" cy="851923"/>
            </a:xfrm>
            <a:prstGeom prst="mathEqual">
              <a:avLst/>
            </a:prstGeom>
            <a:solidFill>
              <a:schemeClr val="tx1">
                <a:lumMod val="85000"/>
                <a:lumOff val="15000"/>
              </a:schemeClr>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组合 1">
              <a:extLst>
                <a:ext uri="{FF2B5EF4-FFF2-40B4-BE49-F238E27FC236}">
                  <a16:creationId xmlns:a16="http://schemas.microsoft.com/office/drawing/2014/main" id="{4C29B4F5-5B69-4D87-9F0C-EFE71D4BF433}"/>
                </a:ext>
              </a:extLst>
            </p:cNvPr>
            <p:cNvGrpSpPr/>
            <p:nvPr/>
          </p:nvGrpSpPr>
          <p:grpSpPr>
            <a:xfrm>
              <a:off x="15234422" y="3030546"/>
              <a:ext cx="662243" cy="912101"/>
              <a:chOff x="15234422" y="3679342"/>
              <a:chExt cx="662243" cy="912101"/>
            </a:xfrm>
          </p:grpSpPr>
          <p:sp>
            <p:nvSpPr>
              <p:cNvPr id="25" name="箭头: 下 24">
                <a:extLst>
                  <a:ext uri="{FF2B5EF4-FFF2-40B4-BE49-F238E27FC236}">
                    <a16:creationId xmlns:a16="http://schemas.microsoft.com/office/drawing/2014/main" id="{76896222-A9B7-42AD-AC38-AF905281363C}"/>
                  </a:ext>
                </a:extLst>
              </p:cNvPr>
              <p:cNvSpPr/>
              <p:nvPr/>
            </p:nvSpPr>
            <p:spPr>
              <a:xfrm>
                <a:off x="15234422" y="3679342"/>
                <a:ext cx="662243" cy="912101"/>
              </a:xfrm>
              <a:prstGeom prst="downArrow">
                <a:avLst>
                  <a:gd name="adj1" fmla="val 50000"/>
                  <a:gd name="adj2" fmla="val 50000"/>
                </a:avLst>
              </a:prstGeom>
              <a:solidFill>
                <a:schemeClr val="tx1">
                  <a:lumMod val="85000"/>
                  <a:lumOff val="15000"/>
                </a:schemeClr>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4" descr="Smiling Face With Horns on Microsoft Windows 10 April 2018 Update">
                <a:extLst>
                  <a:ext uri="{FF2B5EF4-FFF2-40B4-BE49-F238E27FC236}">
                    <a16:creationId xmlns:a16="http://schemas.microsoft.com/office/drawing/2014/main" id="{694115C3-2539-4FA9-B740-7399F89BAB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4875" y="4161966"/>
                <a:ext cx="321334" cy="321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a:extLst>
                <a:ext uri="{FF2B5EF4-FFF2-40B4-BE49-F238E27FC236}">
                  <a16:creationId xmlns:a16="http://schemas.microsoft.com/office/drawing/2014/main" id="{96928EEE-CBA2-4882-B9ED-B5EF705E634E}"/>
                </a:ext>
              </a:extLst>
            </p:cNvPr>
            <p:cNvGrpSpPr/>
            <p:nvPr/>
          </p:nvGrpSpPr>
          <p:grpSpPr>
            <a:xfrm>
              <a:off x="11770619" y="1040090"/>
              <a:ext cx="7087494" cy="1952239"/>
              <a:chOff x="11770619" y="1688886"/>
              <a:chExt cx="7087494" cy="1952239"/>
            </a:xfrm>
          </p:grpSpPr>
          <p:pic>
            <p:nvPicPr>
              <p:cNvPr id="5126" name="Picture 6" descr="https://qqadapt.qpic.cn/txdocpic/0/2c2698881cbb995a32995e98e38386ac/0">
                <a:extLst>
                  <a:ext uri="{FF2B5EF4-FFF2-40B4-BE49-F238E27FC236}">
                    <a16:creationId xmlns:a16="http://schemas.microsoft.com/office/drawing/2014/main" id="{DF92510A-238B-4F20-8137-E829882EB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70619" y="1724640"/>
                <a:ext cx="7027059" cy="1565434"/>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8B417E9E-F538-4C39-A57D-B609CECB75FB}"/>
                  </a:ext>
                </a:extLst>
              </p:cNvPr>
              <p:cNvSpPr txBox="1"/>
              <p:nvPr/>
            </p:nvSpPr>
            <p:spPr>
              <a:xfrm>
                <a:off x="18442615" y="1688886"/>
                <a:ext cx="415498" cy="369332"/>
              </a:xfrm>
              <a:prstGeom prst="rect">
                <a:avLst/>
              </a:prstGeom>
              <a:noFill/>
            </p:spPr>
            <p:txBody>
              <a:bodyPr wrap="none" rtlCol="0">
                <a:spAutoFit/>
              </a:bodyPr>
              <a:lstStyle/>
              <a:p>
                <a:r>
                  <a:rPr lang="zh-CN" altLang="en-US" b="1" dirty="0">
                    <a:solidFill>
                      <a:schemeClr val="bg1"/>
                    </a:solidFill>
                  </a:rPr>
                  <a:t>①</a:t>
                </a:r>
              </a:p>
            </p:txBody>
          </p:sp>
          <p:sp>
            <p:nvSpPr>
              <p:cNvPr id="26" name="文本框 25">
                <a:extLst>
                  <a:ext uri="{FF2B5EF4-FFF2-40B4-BE49-F238E27FC236}">
                    <a16:creationId xmlns:a16="http://schemas.microsoft.com/office/drawing/2014/main" id="{3858D26E-B001-4083-8601-B2C0C5C86EC5}"/>
                  </a:ext>
                </a:extLst>
              </p:cNvPr>
              <p:cNvSpPr txBox="1"/>
              <p:nvPr/>
            </p:nvSpPr>
            <p:spPr>
              <a:xfrm>
                <a:off x="11770619" y="3302571"/>
                <a:ext cx="7027058"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攻击成功前的命名空间列表</a:t>
                </a:r>
              </a:p>
            </p:txBody>
          </p:sp>
        </p:grpSp>
        <p:grpSp>
          <p:nvGrpSpPr>
            <p:cNvPr id="12" name="组合 11">
              <a:extLst>
                <a:ext uri="{FF2B5EF4-FFF2-40B4-BE49-F238E27FC236}">
                  <a16:creationId xmlns:a16="http://schemas.microsoft.com/office/drawing/2014/main" id="{19DE2D90-CF9C-43A0-8E67-4B4F300178E9}"/>
                </a:ext>
              </a:extLst>
            </p:cNvPr>
            <p:cNvGrpSpPr/>
            <p:nvPr/>
          </p:nvGrpSpPr>
          <p:grpSpPr>
            <a:xfrm>
              <a:off x="11770618" y="3914770"/>
              <a:ext cx="7087495" cy="2037143"/>
              <a:chOff x="11770618" y="4563566"/>
              <a:chExt cx="7087495" cy="2037143"/>
            </a:xfrm>
          </p:grpSpPr>
          <p:pic>
            <p:nvPicPr>
              <p:cNvPr id="5128" name="Picture 8" descr="https://qqadapt.qpic.cn/txdocpic/0/f006eda42196bf29d5bec1c6a90362f9/0">
                <a:extLst>
                  <a:ext uri="{FF2B5EF4-FFF2-40B4-BE49-F238E27FC236}">
                    <a16:creationId xmlns:a16="http://schemas.microsoft.com/office/drawing/2014/main" id="{A8CF11EC-36AF-458B-8814-49ACC76E5B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0618" y="4591443"/>
                <a:ext cx="7027059" cy="1675861"/>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E1EC9D08-B223-40FE-9433-F22707277E1A}"/>
                  </a:ext>
                </a:extLst>
              </p:cNvPr>
              <p:cNvSpPr txBox="1"/>
              <p:nvPr/>
            </p:nvSpPr>
            <p:spPr>
              <a:xfrm>
                <a:off x="18442615" y="4563566"/>
                <a:ext cx="415498" cy="369332"/>
              </a:xfrm>
              <a:prstGeom prst="rect">
                <a:avLst/>
              </a:prstGeom>
              <a:noFill/>
            </p:spPr>
            <p:txBody>
              <a:bodyPr wrap="none" rtlCol="0">
                <a:spAutoFit/>
              </a:bodyPr>
              <a:lstStyle/>
              <a:p>
                <a:r>
                  <a:rPr lang="zh-CN" altLang="en-US" b="1" dirty="0">
                    <a:solidFill>
                      <a:schemeClr val="bg1"/>
                    </a:solidFill>
                  </a:rPr>
                  <a:t>②</a:t>
                </a:r>
              </a:p>
            </p:txBody>
          </p:sp>
          <p:sp>
            <p:nvSpPr>
              <p:cNvPr id="28" name="文本框 27">
                <a:extLst>
                  <a:ext uri="{FF2B5EF4-FFF2-40B4-BE49-F238E27FC236}">
                    <a16:creationId xmlns:a16="http://schemas.microsoft.com/office/drawing/2014/main" id="{8C1C14DF-F33A-4F16-91A2-49508CA80809}"/>
                  </a:ext>
                </a:extLst>
              </p:cNvPr>
              <p:cNvSpPr txBox="1"/>
              <p:nvPr/>
            </p:nvSpPr>
            <p:spPr>
              <a:xfrm>
                <a:off x="11770620" y="6262155"/>
                <a:ext cx="7027058"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攻击成功后的命名空间列表</a:t>
                </a:r>
              </a:p>
            </p:txBody>
          </p:sp>
        </p:grpSp>
        <p:grpSp>
          <p:nvGrpSpPr>
            <p:cNvPr id="13" name="组合 12">
              <a:extLst>
                <a:ext uri="{FF2B5EF4-FFF2-40B4-BE49-F238E27FC236}">
                  <a16:creationId xmlns:a16="http://schemas.microsoft.com/office/drawing/2014/main" id="{7FA5A386-0EBC-4758-8214-48EFD1900DCE}"/>
                </a:ext>
              </a:extLst>
            </p:cNvPr>
            <p:cNvGrpSpPr/>
            <p:nvPr/>
          </p:nvGrpSpPr>
          <p:grpSpPr>
            <a:xfrm>
              <a:off x="11777117" y="6892230"/>
              <a:ext cx="7079013" cy="2068259"/>
              <a:chOff x="11803847" y="7181640"/>
              <a:chExt cx="7079013" cy="2068259"/>
            </a:xfrm>
          </p:grpSpPr>
          <p:pic>
            <p:nvPicPr>
              <p:cNvPr id="5124" name="Picture 4" descr="https://qqadapt.qpic.cn/txdocpic/0/c4887c4323482c86aad9a3349c6ed7ff/0">
                <a:extLst>
                  <a:ext uri="{FF2B5EF4-FFF2-40B4-BE49-F238E27FC236}">
                    <a16:creationId xmlns:a16="http://schemas.microsoft.com/office/drawing/2014/main" id="{AB98297F-9AAB-4801-9912-D49418D828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03847" y="7212167"/>
                <a:ext cx="7027058" cy="170141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462D4608-3DDF-4784-940E-9995F33F6330}"/>
                  </a:ext>
                </a:extLst>
              </p:cNvPr>
              <p:cNvSpPr txBox="1"/>
              <p:nvPr/>
            </p:nvSpPr>
            <p:spPr>
              <a:xfrm>
                <a:off x="18467362" y="7181640"/>
                <a:ext cx="415498" cy="369332"/>
              </a:xfrm>
              <a:prstGeom prst="rect">
                <a:avLst/>
              </a:prstGeom>
              <a:noFill/>
            </p:spPr>
            <p:txBody>
              <a:bodyPr wrap="none" rtlCol="0">
                <a:spAutoFit/>
              </a:bodyPr>
              <a:lstStyle/>
              <a:p>
                <a:r>
                  <a:rPr lang="zh-CN" altLang="en-US" b="1" dirty="0">
                    <a:solidFill>
                      <a:schemeClr val="bg1"/>
                    </a:solidFill>
                  </a:rPr>
                  <a:t>③</a:t>
                </a:r>
              </a:p>
            </p:txBody>
          </p:sp>
          <p:sp>
            <p:nvSpPr>
              <p:cNvPr id="31" name="文本框 30">
                <a:extLst>
                  <a:ext uri="{FF2B5EF4-FFF2-40B4-BE49-F238E27FC236}">
                    <a16:creationId xmlns:a16="http://schemas.microsoft.com/office/drawing/2014/main" id="{765E43E5-E0CA-4993-B1D9-A8FBEE67C552}"/>
                  </a:ext>
                </a:extLst>
              </p:cNvPr>
              <p:cNvSpPr txBox="1"/>
              <p:nvPr/>
            </p:nvSpPr>
            <p:spPr>
              <a:xfrm>
                <a:off x="11805931" y="8911345"/>
                <a:ext cx="7024974"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宿主系统普通进程命名空间列表（</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for</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对比）</a:t>
                </a:r>
              </a:p>
            </p:txBody>
          </p:sp>
        </p:grpSp>
      </p:grpSp>
      <p:grpSp>
        <p:nvGrpSpPr>
          <p:cNvPr id="24" name="组合 23">
            <a:extLst>
              <a:ext uri="{FF2B5EF4-FFF2-40B4-BE49-F238E27FC236}">
                <a16:creationId xmlns:a16="http://schemas.microsoft.com/office/drawing/2014/main" id="{9DF6185F-8086-4F36-A39F-752B711D513B}"/>
              </a:ext>
            </a:extLst>
          </p:cNvPr>
          <p:cNvGrpSpPr/>
          <p:nvPr/>
        </p:nvGrpSpPr>
        <p:grpSpPr>
          <a:xfrm>
            <a:off x="177330" y="2548533"/>
            <a:ext cx="5601073" cy="1505444"/>
            <a:chOff x="177330" y="2548533"/>
            <a:chExt cx="5601073" cy="1505444"/>
          </a:xfrm>
        </p:grpSpPr>
        <p:sp>
          <p:nvSpPr>
            <p:cNvPr id="14" name="文本框 13">
              <a:extLst>
                <a:ext uri="{FF2B5EF4-FFF2-40B4-BE49-F238E27FC236}">
                  <a16:creationId xmlns:a16="http://schemas.microsoft.com/office/drawing/2014/main" id="{3A1B51B1-8125-4210-A8B8-F71F9FBEAB65}"/>
                </a:ext>
              </a:extLst>
            </p:cNvPr>
            <p:cNvSpPr txBox="1"/>
            <p:nvPr/>
          </p:nvSpPr>
          <p:spPr>
            <a:xfrm>
              <a:off x="180085" y="3715423"/>
              <a:ext cx="5598318"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关键数据结构</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1</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 存有进程命名空间实例指针</a:t>
              </a:r>
            </a:p>
          </p:txBody>
        </p:sp>
        <p:pic>
          <p:nvPicPr>
            <p:cNvPr id="6" name="图片 5">
              <a:extLst>
                <a:ext uri="{FF2B5EF4-FFF2-40B4-BE49-F238E27FC236}">
                  <a16:creationId xmlns:a16="http://schemas.microsoft.com/office/drawing/2014/main" id="{29120F01-01CB-49C3-A38F-9AF14F8E6EA8}"/>
                </a:ext>
              </a:extLst>
            </p:cNvPr>
            <p:cNvPicPr>
              <a:picLocks noChangeAspect="1"/>
            </p:cNvPicPr>
            <p:nvPr/>
          </p:nvPicPr>
          <p:blipFill>
            <a:blip r:embed="rId8"/>
            <a:stretch>
              <a:fillRect/>
            </a:stretch>
          </p:blipFill>
          <p:spPr>
            <a:xfrm>
              <a:off x="177330" y="2548533"/>
              <a:ext cx="5601073" cy="1166890"/>
            </a:xfrm>
            <a:prstGeom prst="rect">
              <a:avLst/>
            </a:prstGeom>
          </p:spPr>
        </p:pic>
        <p:sp>
          <p:nvSpPr>
            <p:cNvPr id="34" name="矩形 33">
              <a:extLst>
                <a:ext uri="{FF2B5EF4-FFF2-40B4-BE49-F238E27FC236}">
                  <a16:creationId xmlns:a16="http://schemas.microsoft.com/office/drawing/2014/main" id="{1B4F9E9E-1923-497F-B8C0-7492D2D2125D}"/>
                </a:ext>
              </a:extLst>
            </p:cNvPr>
            <p:cNvSpPr/>
            <p:nvPr/>
          </p:nvSpPr>
          <p:spPr>
            <a:xfrm>
              <a:off x="547500" y="2977944"/>
              <a:ext cx="4814406" cy="268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EABA8954-A155-4801-B9C7-EBC69A124390}"/>
              </a:ext>
            </a:extLst>
          </p:cNvPr>
          <p:cNvGrpSpPr/>
          <p:nvPr/>
        </p:nvGrpSpPr>
        <p:grpSpPr>
          <a:xfrm>
            <a:off x="6305785" y="2130577"/>
            <a:ext cx="4470675" cy="2430221"/>
            <a:chOff x="6305785" y="2130577"/>
            <a:chExt cx="4470675" cy="2430221"/>
          </a:xfrm>
        </p:grpSpPr>
        <p:pic>
          <p:nvPicPr>
            <p:cNvPr id="3" name="图片 2">
              <a:extLst>
                <a:ext uri="{FF2B5EF4-FFF2-40B4-BE49-F238E27FC236}">
                  <a16:creationId xmlns:a16="http://schemas.microsoft.com/office/drawing/2014/main" id="{0BC06B97-D858-436F-92CC-521D3D6E0643}"/>
                </a:ext>
              </a:extLst>
            </p:cNvPr>
            <p:cNvPicPr>
              <a:picLocks noChangeAspect="1"/>
            </p:cNvPicPr>
            <p:nvPr/>
          </p:nvPicPr>
          <p:blipFill>
            <a:blip r:embed="rId9"/>
            <a:stretch>
              <a:fillRect/>
            </a:stretch>
          </p:blipFill>
          <p:spPr>
            <a:xfrm>
              <a:off x="6305785" y="2130577"/>
              <a:ext cx="4448945" cy="2119135"/>
            </a:xfrm>
            <a:prstGeom prst="rect">
              <a:avLst/>
            </a:prstGeom>
          </p:spPr>
        </p:pic>
        <p:sp>
          <p:nvSpPr>
            <p:cNvPr id="11" name="文本框 10">
              <a:extLst>
                <a:ext uri="{FF2B5EF4-FFF2-40B4-BE49-F238E27FC236}">
                  <a16:creationId xmlns:a16="http://schemas.microsoft.com/office/drawing/2014/main" id="{AA8A9B84-C2CE-4520-8CFD-8B6A1FD4220A}"/>
                </a:ext>
              </a:extLst>
            </p:cNvPr>
            <p:cNvSpPr txBox="1"/>
            <p:nvPr/>
          </p:nvSpPr>
          <p:spPr>
            <a:xfrm>
              <a:off x="6305785" y="4222244"/>
              <a:ext cx="4448945"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关键数据结构</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2</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 存有大部分命名空间实例指针</a:t>
              </a:r>
            </a:p>
          </p:txBody>
        </p:sp>
        <p:sp>
          <p:nvSpPr>
            <p:cNvPr id="36" name="矩形 35">
              <a:extLst>
                <a:ext uri="{FF2B5EF4-FFF2-40B4-BE49-F238E27FC236}">
                  <a16:creationId xmlns:a16="http://schemas.microsoft.com/office/drawing/2014/main" id="{41CD3990-269E-4A26-8483-457194CFC1CF}"/>
                </a:ext>
              </a:extLst>
            </p:cNvPr>
            <p:cNvSpPr/>
            <p:nvPr/>
          </p:nvSpPr>
          <p:spPr>
            <a:xfrm>
              <a:off x="6609882" y="2571750"/>
              <a:ext cx="4166578" cy="1454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id="{B82CFBAB-ABC6-4E4C-A175-7F2A250CC0BE}"/>
              </a:ext>
            </a:extLst>
          </p:cNvPr>
          <p:cNvSpPr txBox="1"/>
          <p:nvPr/>
        </p:nvSpPr>
        <p:spPr>
          <a:xfrm>
            <a:off x="0" y="9348056"/>
            <a:ext cx="8170218" cy="403957"/>
          </a:xfrm>
          <a:prstGeom prst="rect">
            <a:avLst/>
          </a:prstGeom>
          <a:noFill/>
        </p:spPr>
        <p:txBody>
          <a:bodyPr wrap="square" rtlCol="0">
            <a:spAutoFit/>
          </a:bodyPr>
          <a:lstStyle/>
          <a:p>
            <a:pPr>
              <a:lnSpc>
                <a:spcPct val="150000"/>
              </a:lnSpc>
            </a:pPr>
            <a:r>
              <a:rPr kumimoji="1" lang="zh-CN" altLang="en-US" sz="1600" dirty="0">
                <a:solidFill>
                  <a:schemeClr val="bg1">
                    <a:lumMod val="95000"/>
                  </a:schemeClr>
                </a:solidFill>
                <a:latin typeface="楷体" panose="02010609060101010101" pitchFamily="49" charset="-122"/>
                <a:ea typeface="楷体" panose="02010609060101010101" pitchFamily="49" charset="-122"/>
              </a:rPr>
              <a:t>注：基于</a:t>
            </a:r>
            <a:r>
              <a:rPr kumimoji="1" lang="en-US" altLang="zh-CN" sz="1600" dirty="0">
                <a:solidFill>
                  <a:schemeClr val="bg1">
                    <a:lumMod val="95000"/>
                  </a:schemeClr>
                </a:solidFill>
                <a:latin typeface="楷体" panose="02010609060101010101" pitchFamily="49" charset="-122"/>
                <a:ea typeface="楷体" panose="02010609060101010101" pitchFamily="49" charset="-122"/>
              </a:rPr>
              <a:t>CVE-2017-1000112</a:t>
            </a:r>
            <a:r>
              <a:rPr kumimoji="1" lang="zh-CN" altLang="en-US" sz="1600" dirty="0">
                <a:solidFill>
                  <a:schemeClr val="bg1">
                    <a:lumMod val="95000"/>
                  </a:schemeClr>
                </a:solidFill>
                <a:latin typeface="楷体" panose="02010609060101010101" pitchFamily="49" charset="-122"/>
                <a:ea typeface="楷体" panose="02010609060101010101" pitchFamily="49" charset="-122"/>
              </a:rPr>
              <a:t>内核代码执行漏洞实现攻击，被测内核版本</a:t>
            </a:r>
            <a:r>
              <a:rPr kumimoji="1" lang="en-US" altLang="zh-CN" sz="1600" dirty="0">
                <a:solidFill>
                  <a:schemeClr val="bg1">
                    <a:lumMod val="95000"/>
                  </a:schemeClr>
                </a:solidFill>
                <a:latin typeface="楷体" panose="02010609060101010101" pitchFamily="49" charset="-122"/>
                <a:ea typeface="楷体" panose="02010609060101010101" pitchFamily="49" charset="-122"/>
              </a:rPr>
              <a:t>4.8.0-58-generic</a:t>
            </a:r>
            <a:r>
              <a:rPr kumimoji="1" lang="zh-CN" altLang="en-US" sz="1600" dirty="0">
                <a:solidFill>
                  <a:schemeClr val="bg1">
                    <a:lumMod val="95000"/>
                  </a:schemeClr>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8893350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800211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smtClean="0">
                <a:solidFill>
                  <a:schemeClr val="bg1"/>
                </a:solidFill>
                <a:latin typeface="Microsoft YaHei" panose="020B0503020204020204" pitchFamily="34" charset="-122"/>
                <a:ea typeface="Microsoft YaHei" panose="020B0503020204020204" pitchFamily="34" charset="-122"/>
              </a:rPr>
              <a:t> </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宿主系统安全（</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逃逸）</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A7EEED9A-1ED3-4EA1-93CD-55BDF44FC0A5}"/>
              </a:ext>
            </a:extLst>
          </p:cNvPr>
          <p:cNvSpPr txBox="1"/>
          <p:nvPr/>
        </p:nvSpPr>
        <p:spPr>
          <a:xfrm>
            <a:off x="528145" y="1456858"/>
            <a:ext cx="9151314" cy="3000821"/>
          </a:xfrm>
          <a:prstGeom prst="rect">
            <a:avLst/>
          </a:prstGeom>
          <a:noFill/>
        </p:spPr>
        <p:txBody>
          <a:bodyPr wrap="square" rtlCol="0">
            <a:spAutoFit/>
          </a:bodyPr>
          <a:lstStyle/>
          <a:p>
            <a:pPr>
              <a:lnSpc>
                <a:spcPct val="150000"/>
              </a:lnSpc>
            </a:pPr>
            <a:r>
              <a:rPr kumimoji="1" lang="en-US" altLang="zh-CN" sz="3000" dirty="0">
                <a:solidFill>
                  <a:schemeClr val="bg1">
                    <a:lumMod val="95000"/>
                  </a:schemeClr>
                </a:solidFill>
                <a:latin typeface="楷体" panose="02010609060101010101" pitchFamily="49" charset="-122"/>
                <a:ea typeface="楷体" panose="02010609060101010101" pitchFamily="49" charset="-122"/>
              </a:rPr>
              <a:t>3.</a:t>
            </a:r>
            <a:r>
              <a:rPr kumimoji="1" lang="zh-CN" altLang="en-US" sz="3000" dirty="0">
                <a:solidFill>
                  <a:schemeClr val="bg1">
                    <a:lumMod val="95000"/>
                  </a:schemeClr>
                </a:solidFill>
                <a:latin typeface="楷体" panose="02010609060101010101" pitchFamily="49" charset="-122"/>
                <a:ea typeface="楷体" panose="02010609060101010101" pitchFamily="49" charset="-122"/>
              </a:rPr>
              <a:t>文件系统恢复</a:t>
            </a:r>
            <a:endParaRPr kumimoji="1" lang="en-US" altLang="zh-CN" sz="3000" dirty="0">
              <a:solidFill>
                <a:schemeClr val="bg1">
                  <a:lumMod val="95000"/>
                </a:schemeClr>
              </a:solidFill>
              <a:latin typeface="楷体" panose="02010609060101010101" pitchFamily="49" charset="-122"/>
              <a:ea typeface="楷体" panose="02010609060101010101" pitchFamily="49" charset="-122"/>
            </a:endParaRPr>
          </a:p>
          <a:p>
            <a:pPr marL="457200" indent="-457200">
              <a:lnSpc>
                <a:spcPct val="150000"/>
              </a:lnSpc>
              <a:buFont typeface="Wingdings" panose="05000000000000000000" pitchFamily="2" charset="2"/>
              <a:buChar char="ü"/>
            </a:pPr>
            <a:r>
              <a:rPr kumimoji="1" lang="en-US" altLang="zh-CN" sz="2400" dirty="0">
                <a:solidFill>
                  <a:schemeClr val="bg1">
                    <a:lumMod val="95000"/>
                  </a:schemeClr>
                </a:solidFill>
                <a:latin typeface="楷体" panose="02010609060101010101" pitchFamily="49" charset="-122"/>
                <a:ea typeface="楷体" panose="02010609060101010101" pitchFamily="49" charset="-122"/>
              </a:rPr>
              <a:t>Docker</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实例创建过程会利用</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pivot_root</a:t>
            </a:r>
            <a:r>
              <a:rPr kumimoji="1" lang="zh-CN" altLang="en-US" sz="2400" dirty="0">
                <a:solidFill>
                  <a:schemeClr val="bg1">
                    <a:lumMod val="95000"/>
                  </a:schemeClr>
                </a:solidFill>
                <a:latin typeface="楷体" panose="02010609060101010101" pitchFamily="49" charset="-122"/>
                <a:ea typeface="楷体" panose="02010609060101010101" pitchFamily="49" charset="-122"/>
              </a:rPr>
              <a:t>系统调用修改进程的</a:t>
            </a:r>
            <a:r>
              <a:rPr kumimoji="1" lang="en-US" altLang="zh-CN" sz="2400" dirty="0">
                <a:solidFill>
                  <a:schemeClr val="bg1">
                    <a:lumMod val="95000"/>
                  </a:schemeClr>
                </a:solidFill>
                <a:latin typeface="楷体" panose="02010609060101010101" pitchFamily="49" charset="-122"/>
                <a:ea typeface="楷体" panose="02010609060101010101" pitchFamily="49" charset="-122"/>
              </a:rPr>
              <a:t>root</a:t>
            </a:r>
            <a:r>
              <a:rPr kumimoji="1" lang="zh-CN" altLang="en-US" sz="2400" dirty="0">
                <a:solidFill>
                  <a:schemeClr val="bg1">
                    <a:lumMod val="95000"/>
                  </a:schemeClr>
                </a:solidFill>
                <a:latin typeface="楷体" panose="02010609060101010101" pitchFamily="49" charset="-122"/>
                <a:ea typeface="楷体" panose="02010609060101010101" pitchFamily="49" charset="-122"/>
              </a:rPr>
              <a:t>目录和</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pwd</a:t>
            </a:r>
            <a:r>
              <a:rPr kumimoji="1" lang="zh-CN" altLang="en-US" sz="2400" dirty="0">
                <a:solidFill>
                  <a:schemeClr val="bg1">
                    <a:lumMod val="95000"/>
                  </a:schemeClr>
                </a:solidFill>
                <a:latin typeface="楷体" panose="02010609060101010101" pitchFamily="49" charset="-122"/>
                <a:ea typeface="楷体" panose="02010609060101010101" pitchFamily="49" charset="-122"/>
              </a:rPr>
              <a:t>目录等；</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p>
            <a:pPr marL="457200" indent="-457200">
              <a:lnSpc>
                <a:spcPct val="150000"/>
              </a:lnSpc>
              <a:buFont typeface="Wingdings" panose="05000000000000000000" pitchFamily="2" charset="2"/>
              <a:buChar char="ü"/>
            </a:pPr>
            <a:r>
              <a:rPr kumimoji="1" lang="zh-CN" altLang="en-US" sz="2400" dirty="0">
                <a:solidFill>
                  <a:schemeClr val="bg1">
                    <a:lumMod val="95000"/>
                  </a:schemeClr>
                </a:solidFill>
                <a:latin typeface="楷体" panose="02010609060101010101" pitchFamily="49" charset="-122"/>
                <a:ea typeface="楷体" panose="02010609060101010101" pitchFamily="49" charset="-122"/>
              </a:rPr>
              <a:t>关键对象指针位于</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task_struct</a:t>
            </a:r>
            <a:r>
              <a:rPr kumimoji="1" lang="zh-CN" altLang="en-US" sz="2400" dirty="0">
                <a:solidFill>
                  <a:schemeClr val="bg1">
                    <a:lumMod val="95000"/>
                  </a:schemeClr>
                </a:solidFill>
                <a:latin typeface="楷体" panose="02010609060101010101" pitchFamily="49" charset="-122"/>
                <a:ea typeface="楷体" panose="02010609060101010101" pitchFamily="49" charset="-122"/>
              </a:rPr>
              <a:t>结构的</a:t>
            </a:r>
            <a:r>
              <a:rPr kumimoji="1" lang="en-US" altLang="zh-CN" sz="2400" dirty="0">
                <a:solidFill>
                  <a:schemeClr val="bg1">
                    <a:lumMod val="95000"/>
                  </a:schemeClr>
                </a:solidFill>
                <a:latin typeface="楷体" panose="02010609060101010101" pitchFamily="49" charset="-122"/>
                <a:ea typeface="楷体" panose="02010609060101010101" pitchFamily="49" charset="-122"/>
              </a:rPr>
              <a:t>fs</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字段；</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p>
            <a:pPr marL="457200" indent="-457200">
              <a:lnSpc>
                <a:spcPct val="150000"/>
              </a:lnSpc>
              <a:buFont typeface="Wingdings" panose="05000000000000000000" pitchFamily="2" charset="2"/>
              <a:buChar char="ü"/>
            </a:pP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copy_fs_struct</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内核函数可用于</a:t>
            </a:r>
            <a:r>
              <a:rPr kumimoji="1" lang="en-US" altLang="zh-CN" sz="2400" dirty="0">
                <a:solidFill>
                  <a:schemeClr val="bg1">
                    <a:lumMod val="95000"/>
                  </a:schemeClr>
                </a:solidFill>
                <a:latin typeface="楷体" panose="02010609060101010101" pitchFamily="49" charset="-122"/>
                <a:ea typeface="楷体" panose="02010609060101010101" pitchFamily="49" charset="-122"/>
              </a:rPr>
              <a:t>fs</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字段所指内容的拷贝。</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p:txBody>
      </p:sp>
      <p:grpSp>
        <p:nvGrpSpPr>
          <p:cNvPr id="13" name="组合 12">
            <a:extLst>
              <a:ext uri="{FF2B5EF4-FFF2-40B4-BE49-F238E27FC236}">
                <a16:creationId xmlns:a16="http://schemas.microsoft.com/office/drawing/2014/main" id="{9CB01635-D664-4424-8BEE-24BAFC1FEE9B}"/>
              </a:ext>
            </a:extLst>
          </p:cNvPr>
          <p:cNvGrpSpPr/>
          <p:nvPr/>
        </p:nvGrpSpPr>
        <p:grpSpPr>
          <a:xfrm>
            <a:off x="381201" y="8013369"/>
            <a:ext cx="9298258" cy="1111109"/>
            <a:chOff x="517156" y="6974010"/>
            <a:chExt cx="9298258" cy="1111109"/>
          </a:xfrm>
        </p:grpSpPr>
        <p:pic>
          <p:nvPicPr>
            <p:cNvPr id="7" name="图片 6">
              <a:extLst>
                <a:ext uri="{FF2B5EF4-FFF2-40B4-BE49-F238E27FC236}">
                  <a16:creationId xmlns:a16="http://schemas.microsoft.com/office/drawing/2014/main" id="{7FF274E4-5EEE-4A98-BA11-B38A54A581B9}"/>
                </a:ext>
              </a:extLst>
            </p:cNvPr>
            <p:cNvPicPr>
              <a:picLocks noChangeAspect="1"/>
            </p:cNvPicPr>
            <p:nvPr/>
          </p:nvPicPr>
          <p:blipFill>
            <a:blip r:embed="rId3"/>
            <a:stretch>
              <a:fillRect/>
            </a:stretch>
          </p:blipFill>
          <p:spPr>
            <a:xfrm>
              <a:off x="517157" y="6974010"/>
              <a:ext cx="9298257" cy="772555"/>
            </a:xfrm>
            <a:prstGeom prst="rect">
              <a:avLst/>
            </a:prstGeom>
          </p:spPr>
        </p:pic>
        <p:sp>
          <p:nvSpPr>
            <p:cNvPr id="28" name="文本框 27">
              <a:extLst>
                <a:ext uri="{FF2B5EF4-FFF2-40B4-BE49-F238E27FC236}">
                  <a16:creationId xmlns:a16="http://schemas.microsoft.com/office/drawing/2014/main" id="{F7DEF1C6-A1B3-40F0-B645-B02E3CF724AF}"/>
                </a:ext>
              </a:extLst>
            </p:cNvPr>
            <p:cNvSpPr txBox="1"/>
            <p:nvPr/>
          </p:nvSpPr>
          <p:spPr>
            <a:xfrm>
              <a:off x="517156" y="7746565"/>
              <a:ext cx="9298257"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核心攻击代码：从</a:t>
              </a:r>
              <a:r>
                <a:rPr kumimoji="1" lang="en-US" altLang="zh-CN" sz="1600" dirty="0" err="1">
                  <a:solidFill>
                    <a:schemeClr val="bg1">
                      <a:lumMod val="95000"/>
                    </a:schemeClr>
                  </a:solidFill>
                  <a:latin typeface="Microsoft YaHei" panose="020B0503020204020204" pitchFamily="34" charset="-122"/>
                  <a:ea typeface="Microsoft YaHei" panose="020B0503020204020204" pitchFamily="34" charset="-122"/>
                </a:rPr>
                <a:t>init</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进程“借用”</a:t>
              </a:r>
              <a:r>
                <a:rPr kumimoji="1" lang="en-US" altLang="zh-CN" sz="1600" dirty="0" err="1">
                  <a:solidFill>
                    <a:schemeClr val="bg1">
                      <a:lumMod val="95000"/>
                    </a:schemeClr>
                  </a:solidFill>
                  <a:latin typeface="Microsoft YaHei" panose="020B0503020204020204" pitchFamily="34" charset="-122"/>
                  <a:ea typeface="Microsoft YaHei" panose="020B0503020204020204" pitchFamily="34" charset="-122"/>
                </a:rPr>
                <a:t>fs_struct</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内容</a:t>
              </a:r>
            </a:p>
          </p:txBody>
        </p:sp>
      </p:grpSp>
      <p:grpSp>
        <p:nvGrpSpPr>
          <p:cNvPr id="3" name="组合 2">
            <a:extLst>
              <a:ext uri="{FF2B5EF4-FFF2-40B4-BE49-F238E27FC236}">
                <a16:creationId xmlns:a16="http://schemas.microsoft.com/office/drawing/2014/main" id="{127C5B78-9A67-4BB1-8468-764ADA52D86A}"/>
              </a:ext>
            </a:extLst>
          </p:cNvPr>
          <p:cNvGrpSpPr/>
          <p:nvPr/>
        </p:nvGrpSpPr>
        <p:grpSpPr>
          <a:xfrm>
            <a:off x="11266562" y="2032960"/>
            <a:ext cx="5688632" cy="3563126"/>
            <a:chOff x="11266562" y="2032960"/>
            <a:chExt cx="5688632" cy="3563126"/>
          </a:xfrm>
        </p:grpSpPr>
        <p:pic>
          <p:nvPicPr>
            <p:cNvPr id="6146" name="Picture 2" descr="https://qqadapt.qpic.cn/txdocpic/0/3fd78fb9582ac6bf2bcd8602e0862172/0">
              <a:extLst>
                <a:ext uri="{FF2B5EF4-FFF2-40B4-BE49-F238E27FC236}">
                  <a16:creationId xmlns:a16="http://schemas.microsoft.com/office/drawing/2014/main" id="{C662AA68-C89D-4252-AE85-D9048C289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6562" y="2032960"/>
              <a:ext cx="5688632" cy="3224572"/>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371D0F00-92CF-4A43-A7E7-B9D2D0350DDE}"/>
                </a:ext>
              </a:extLst>
            </p:cNvPr>
            <p:cNvSpPr txBox="1"/>
            <p:nvPr/>
          </p:nvSpPr>
          <p:spPr>
            <a:xfrm>
              <a:off x="11266562" y="5257532"/>
              <a:ext cx="5688632"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未恢复文件系统的示例：</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Step 1 - </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逃逸后创建</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flag</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文件</a:t>
              </a:r>
            </a:p>
          </p:txBody>
        </p:sp>
      </p:grpSp>
      <p:grpSp>
        <p:nvGrpSpPr>
          <p:cNvPr id="6" name="组合 5">
            <a:extLst>
              <a:ext uri="{FF2B5EF4-FFF2-40B4-BE49-F238E27FC236}">
                <a16:creationId xmlns:a16="http://schemas.microsoft.com/office/drawing/2014/main" id="{733A1D4C-3040-4BEA-A5DA-7A06F9D3C493}"/>
              </a:ext>
            </a:extLst>
          </p:cNvPr>
          <p:cNvGrpSpPr/>
          <p:nvPr/>
        </p:nvGrpSpPr>
        <p:grpSpPr>
          <a:xfrm>
            <a:off x="11266562" y="6510231"/>
            <a:ext cx="5688632" cy="1865603"/>
            <a:chOff x="11276047" y="5762413"/>
            <a:chExt cx="5688632" cy="1865603"/>
          </a:xfrm>
        </p:grpSpPr>
        <p:pic>
          <p:nvPicPr>
            <p:cNvPr id="6148" name="Picture 4" descr="https://qqadapt.qpic.cn/txdocpic/0/f36736c679fee1274d1ab9c7bd410256/0">
              <a:extLst>
                <a:ext uri="{FF2B5EF4-FFF2-40B4-BE49-F238E27FC236}">
                  <a16:creationId xmlns:a16="http://schemas.microsoft.com/office/drawing/2014/main" id="{63F9917D-A31A-41AC-BB8E-F797262601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373"/>
            <a:stretch/>
          </p:blipFill>
          <p:spPr bwMode="auto">
            <a:xfrm>
              <a:off x="11276047" y="5762413"/>
              <a:ext cx="5688632" cy="1527049"/>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86155ECD-6782-432A-B369-C460D5E215D0}"/>
                </a:ext>
              </a:extLst>
            </p:cNvPr>
            <p:cNvSpPr txBox="1"/>
            <p:nvPr/>
          </p:nvSpPr>
          <p:spPr>
            <a:xfrm>
              <a:off x="11276047" y="7289462"/>
              <a:ext cx="5688632"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未恢复文件系统的示例：</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Step 2 - </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宿主中查找</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flag</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文件</a:t>
              </a:r>
            </a:p>
          </p:txBody>
        </p:sp>
      </p:grpSp>
      <p:grpSp>
        <p:nvGrpSpPr>
          <p:cNvPr id="8" name="组合 7">
            <a:extLst>
              <a:ext uri="{FF2B5EF4-FFF2-40B4-BE49-F238E27FC236}">
                <a16:creationId xmlns:a16="http://schemas.microsoft.com/office/drawing/2014/main" id="{4999A6EF-C3DB-4A35-8929-7817302979B4}"/>
              </a:ext>
            </a:extLst>
          </p:cNvPr>
          <p:cNvGrpSpPr/>
          <p:nvPr/>
        </p:nvGrpSpPr>
        <p:grpSpPr>
          <a:xfrm>
            <a:off x="3342825" y="4800297"/>
            <a:ext cx="3365783" cy="2812013"/>
            <a:chOff x="3342825" y="4800297"/>
            <a:chExt cx="3365783" cy="2812013"/>
          </a:xfrm>
        </p:grpSpPr>
        <p:pic>
          <p:nvPicPr>
            <p:cNvPr id="2" name="图片 1">
              <a:extLst>
                <a:ext uri="{FF2B5EF4-FFF2-40B4-BE49-F238E27FC236}">
                  <a16:creationId xmlns:a16="http://schemas.microsoft.com/office/drawing/2014/main" id="{D10CE289-9B4C-41CF-99A0-D04F7D6FCC1E}"/>
                </a:ext>
              </a:extLst>
            </p:cNvPr>
            <p:cNvPicPr>
              <a:picLocks noChangeAspect="1"/>
            </p:cNvPicPr>
            <p:nvPr/>
          </p:nvPicPr>
          <p:blipFill>
            <a:blip r:embed="rId6"/>
            <a:stretch>
              <a:fillRect/>
            </a:stretch>
          </p:blipFill>
          <p:spPr>
            <a:xfrm>
              <a:off x="3342825" y="4800297"/>
              <a:ext cx="3365783" cy="2473459"/>
            </a:xfrm>
            <a:prstGeom prst="rect">
              <a:avLst/>
            </a:prstGeom>
          </p:spPr>
        </p:pic>
        <p:sp>
          <p:nvSpPr>
            <p:cNvPr id="26" name="文本框 25">
              <a:extLst>
                <a:ext uri="{FF2B5EF4-FFF2-40B4-BE49-F238E27FC236}">
                  <a16:creationId xmlns:a16="http://schemas.microsoft.com/office/drawing/2014/main" id="{DD75E0B7-DC1B-4A9B-85FA-E153ED749EAC}"/>
                </a:ext>
              </a:extLst>
            </p:cNvPr>
            <p:cNvSpPr txBox="1"/>
            <p:nvPr/>
          </p:nvSpPr>
          <p:spPr>
            <a:xfrm>
              <a:off x="3342825" y="7273756"/>
              <a:ext cx="3365783"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关键数据结构</a:t>
              </a:r>
            </a:p>
          </p:txBody>
        </p:sp>
        <p:sp>
          <p:nvSpPr>
            <p:cNvPr id="17" name="矩形 16">
              <a:extLst>
                <a:ext uri="{FF2B5EF4-FFF2-40B4-BE49-F238E27FC236}">
                  <a16:creationId xmlns:a16="http://schemas.microsoft.com/office/drawing/2014/main" id="{BD20885F-A51F-4E03-95DF-CDE5104454E2}"/>
                </a:ext>
              </a:extLst>
            </p:cNvPr>
            <p:cNvSpPr/>
            <p:nvPr/>
          </p:nvSpPr>
          <p:spPr>
            <a:xfrm>
              <a:off x="3802144" y="6556293"/>
              <a:ext cx="2783898" cy="479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B82CFBAB-ABC6-4E4C-A175-7F2A250CC0BE}"/>
              </a:ext>
            </a:extLst>
          </p:cNvPr>
          <p:cNvSpPr txBox="1"/>
          <p:nvPr/>
        </p:nvSpPr>
        <p:spPr>
          <a:xfrm>
            <a:off x="0" y="9348056"/>
            <a:ext cx="8170218" cy="403957"/>
          </a:xfrm>
          <a:prstGeom prst="rect">
            <a:avLst/>
          </a:prstGeom>
          <a:noFill/>
        </p:spPr>
        <p:txBody>
          <a:bodyPr wrap="square" rtlCol="0">
            <a:spAutoFit/>
          </a:bodyPr>
          <a:lstStyle/>
          <a:p>
            <a:pPr>
              <a:lnSpc>
                <a:spcPct val="150000"/>
              </a:lnSpc>
            </a:pPr>
            <a:r>
              <a:rPr kumimoji="1" lang="zh-CN" altLang="en-US" sz="1600" dirty="0">
                <a:solidFill>
                  <a:schemeClr val="bg1">
                    <a:lumMod val="95000"/>
                  </a:schemeClr>
                </a:solidFill>
                <a:latin typeface="楷体" panose="02010609060101010101" pitchFamily="49" charset="-122"/>
                <a:ea typeface="楷体" panose="02010609060101010101" pitchFamily="49" charset="-122"/>
              </a:rPr>
              <a:t>注：基于</a:t>
            </a:r>
            <a:r>
              <a:rPr kumimoji="1" lang="en-US" altLang="zh-CN" sz="1600" dirty="0">
                <a:solidFill>
                  <a:schemeClr val="bg1">
                    <a:lumMod val="95000"/>
                  </a:schemeClr>
                </a:solidFill>
                <a:latin typeface="楷体" panose="02010609060101010101" pitchFamily="49" charset="-122"/>
                <a:ea typeface="楷体" panose="02010609060101010101" pitchFamily="49" charset="-122"/>
              </a:rPr>
              <a:t>CVE-2017-1000112</a:t>
            </a:r>
            <a:r>
              <a:rPr kumimoji="1" lang="zh-CN" altLang="en-US" sz="1600" dirty="0">
                <a:solidFill>
                  <a:schemeClr val="bg1">
                    <a:lumMod val="95000"/>
                  </a:schemeClr>
                </a:solidFill>
                <a:latin typeface="楷体" panose="02010609060101010101" pitchFamily="49" charset="-122"/>
                <a:ea typeface="楷体" panose="02010609060101010101" pitchFamily="49" charset="-122"/>
              </a:rPr>
              <a:t>内核代码执行漏洞实现攻击，被测内核版本</a:t>
            </a:r>
            <a:r>
              <a:rPr kumimoji="1" lang="en-US" altLang="zh-CN" sz="1600" dirty="0">
                <a:solidFill>
                  <a:schemeClr val="bg1">
                    <a:lumMod val="95000"/>
                  </a:schemeClr>
                </a:solidFill>
                <a:latin typeface="楷体" panose="02010609060101010101" pitchFamily="49" charset="-122"/>
                <a:ea typeface="楷体" panose="02010609060101010101" pitchFamily="49" charset="-122"/>
              </a:rPr>
              <a:t>4.8.0-58-generic</a:t>
            </a:r>
            <a:r>
              <a:rPr kumimoji="1" lang="zh-CN" altLang="en-US" sz="1600" dirty="0">
                <a:solidFill>
                  <a:schemeClr val="bg1">
                    <a:lumMod val="95000"/>
                  </a:schemeClr>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5846129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800211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smtClean="0">
                <a:solidFill>
                  <a:schemeClr val="bg1"/>
                </a:solidFill>
                <a:latin typeface="Microsoft YaHei" panose="020B0503020204020204" pitchFamily="34" charset="-122"/>
                <a:ea typeface="Microsoft YaHei" panose="020B0503020204020204" pitchFamily="34" charset="-122"/>
              </a:rPr>
              <a:t> </a:t>
            </a:r>
            <a:r>
              <a:rPr kumimoji="1" lang="en-US" altLang="zh-CN" sz="2400" dirty="0" err="1" smtClean="0">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宿主系统安全（</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逃逸）</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A7EEED9A-1ED3-4EA1-93CD-55BDF44FC0A5}"/>
              </a:ext>
            </a:extLst>
          </p:cNvPr>
          <p:cNvSpPr txBox="1"/>
          <p:nvPr/>
        </p:nvSpPr>
        <p:spPr>
          <a:xfrm>
            <a:off x="528145" y="1456858"/>
            <a:ext cx="9151314" cy="3554819"/>
          </a:xfrm>
          <a:prstGeom prst="rect">
            <a:avLst/>
          </a:prstGeom>
          <a:noFill/>
        </p:spPr>
        <p:txBody>
          <a:bodyPr wrap="square" rtlCol="0">
            <a:spAutoFit/>
          </a:bodyPr>
          <a:lstStyle/>
          <a:p>
            <a:pPr>
              <a:lnSpc>
                <a:spcPct val="150000"/>
              </a:lnSpc>
            </a:pPr>
            <a:r>
              <a:rPr kumimoji="1" lang="en-US" altLang="zh-CN" sz="3000" dirty="0">
                <a:solidFill>
                  <a:schemeClr val="bg1">
                    <a:lumMod val="95000"/>
                  </a:schemeClr>
                </a:solidFill>
                <a:latin typeface="楷体" panose="02010609060101010101" pitchFamily="49" charset="-122"/>
                <a:ea typeface="楷体" panose="02010609060101010101" pitchFamily="49" charset="-122"/>
              </a:rPr>
              <a:t>4. </a:t>
            </a:r>
            <a:r>
              <a:rPr kumimoji="1" lang="zh-CN" altLang="en-US" sz="3000" dirty="0">
                <a:solidFill>
                  <a:schemeClr val="bg1">
                    <a:lumMod val="95000"/>
                  </a:schemeClr>
                </a:solidFill>
                <a:latin typeface="楷体" panose="02010609060101010101" pitchFamily="49" charset="-122"/>
                <a:ea typeface="楷体" panose="02010609060101010101" pitchFamily="49" charset="-122"/>
              </a:rPr>
              <a:t>资源限制与监管解除</a:t>
            </a:r>
            <a:endParaRPr kumimoji="1" lang="en-US" altLang="zh-CN" sz="3000" dirty="0">
              <a:solidFill>
                <a:schemeClr val="bg1">
                  <a:lumMod val="95000"/>
                </a:schemeClr>
              </a:solidFill>
              <a:latin typeface="楷体" panose="02010609060101010101" pitchFamily="49" charset="-122"/>
              <a:ea typeface="楷体" panose="02010609060101010101" pitchFamily="49" charset="-122"/>
            </a:endParaRPr>
          </a:p>
          <a:p>
            <a:pPr marL="457200" indent="-457200">
              <a:lnSpc>
                <a:spcPct val="150000"/>
              </a:lnSpc>
              <a:buFont typeface="Wingdings" panose="05000000000000000000" pitchFamily="2" charset="2"/>
              <a:buChar char="ü"/>
            </a:pPr>
            <a:r>
              <a:rPr kumimoji="1" lang="en-US" altLang="zh-CN" sz="2400" dirty="0">
                <a:solidFill>
                  <a:schemeClr val="bg1">
                    <a:lumMod val="95000"/>
                  </a:schemeClr>
                </a:solidFill>
                <a:latin typeface="楷体" panose="02010609060101010101" pitchFamily="49" charset="-122"/>
                <a:ea typeface="楷体" panose="02010609060101010101" pitchFamily="49" charset="-122"/>
              </a:rPr>
              <a:t>Docker</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实例创建过程会利用</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Cgroup</a:t>
            </a:r>
            <a:r>
              <a:rPr kumimoji="1" lang="zh-CN" altLang="en-US" sz="2400" dirty="0">
                <a:solidFill>
                  <a:schemeClr val="bg1">
                    <a:lumMod val="95000"/>
                  </a:schemeClr>
                </a:solidFill>
                <a:latin typeface="楷体" panose="02010609060101010101" pitchFamily="49" charset="-122"/>
                <a:ea typeface="楷体" panose="02010609060101010101" pitchFamily="49" charset="-122"/>
              </a:rPr>
              <a:t>机制对容器使用的内存、</a:t>
            </a:r>
            <a:r>
              <a:rPr kumimoji="1" lang="en-US" altLang="zh-CN" sz="2400" dirty="0">
                <a:solidFill>
                  <a:schemeClr val="bg1">
                    <a:lumMod val="95000"/>
                  </a:schemeClr>
                </a:solidFill>
                <a:latin typeface="楷体" panose="02010609060101010101" pitchFamily="49" charset="-122"/>
                <a:ea typeface="楷体" panose="02010609060101010101" pitchFamily="49" charset="-122"/>
              </a:rPr>
              <a:t>CPU</a:t>
            </a:r>
            <a:r>
              <a:rPr kumimoji="1" lang="zh-CN" altLang="en-US" sz="2400" dirty="0">
                <a:solidFill>
                  <a:schemeClr val="bg1">
                    <a:lumMod val="95000"/>
                  </a:schemeClr>
                </a:solidFill>
                <a:latin typeface="楷体" panose="02010609060101010101" pitchFamily="49" charset="-122"/>
                <a:ea typeface="楷体" panose="02010609060101010101" pitchFamily="49" charset="-122"/>
              </a:rPr>
              <a:t>等计算资源进行限制；</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p>
            <a:pPr marL="457200" indent="-457200">
              <a:lnSpc>
                <a:spcPct val="150000"/>
              </a:lnSpc>
              <a:buFont typeface="Wingdings" panose="05000000000000000000" pitchFamily="2" charset="2"/>
              <a:buChar char="ü"/>
            </a:pPr>
            <a:r>
              <a:rPr kumimoji="1" lang="zh-CN" altLang="en-US" sz="2400" dirty="0">
                <a:solidFill>
                  <a:schemeClr val="bg1">
                    <a:lumMod val="95000"/>
                  </a:schemeClr>
                </a:solidFill>
                <a:latin typeface="楷体" panose="02010609060101010101" pitchFamily="49" charset="-122"/>
                <a:ea typeface="楷体" panose="02010609060101010101" pitchFamily="49" charset="-122"/>
              </a:rPr>
              <a:t>关键对象指针位于</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task_struct</a:t>
            </a:r>
            <a:r>
              <a:rPr kumimoji="1" lang="zh-CN" altLang="en-US" sz="2400" dirty="0">
                <a:solidFill>
                  <a:schemeClr val="bg1">
                    <a:lumMod val="95000"/>
                  </a:schemeClr>
                </a:solidFill>
                <a:latin typeface="楷体" panose="02010609060101010101" pitchFamily="49" charset="-122"/>
                <a:ea typeface="楷体" panose="02010609060101010101" pitchFamily="49" charset="-122"/>
              </a:rPr>
              <a:t>结构的</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cgroups</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字段；</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p>
            <a:pPr marL="457200" indent="-457200">
              <a:lnSpc>
                <a:spcPct val="150000"/>
              </a:lnSpc>
              <a:buFont typeface="Wingdings" panose="05000000000000000000" pitchFamily="2" charset="2"/>
              <a:buChar char="ü"/>
            </a:pPr>
            <a:r>
              <a:rPr kumimoji="1" lang="zh-CN" altLang="en-US" sz="2400" dirty="0">
                <a:solidFill>
                  <a:schemeClr val="bg1">
                    <a:lumMod val="95000"/>
                  </a:schemeClr>
                </a:solidFill>
                <a:latin typeface="楷体" panose="02010609060101010101" pitchFamily="49" charset="-122"/>
                <a:ea typeface="楷体" panose="02010609060101010101" pitchFamily="49" charset="-122"/>
              </a:rPr>
              <a:t>内核函数</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cgroup_attach_task_all</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可用于</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cgroup</a:t>
            </a:r>
            <a:r>
              <a:rPr kumimoji="1" lang="zh-CN" altLang="en-US" sz="2400" dirty="0">
                <a:solidFill>
                  <a:schemeClr val="bg1">
                    <a:lumMod val="95000"/>
                  </a:schemeClr>
                </a:solidFill>
                <a:latin typeface="楷体" panose="02010609060101010101" pitchFamily="49" charset="-122"/>
                <a:ea typeface="楷体" panose="02010609060101010101" pitchFamily="49" charset="-122"/>
              </a:rPr>
              <a:t>限定规则组的修改。</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p:txBody>
      </p:sp>
      <p:grpSp>
        <p:nvGrpSpPr>
          <p:cNvPr id="6" name="组合 5">
            <a:extLst>
              <a:ext uri="{FF2B5EF4-FFF2-40B4-BE49-F238E27FC236}">
                <a16:creationId xmlns:a16="http://schemas.microsoft.com/office/drawing/2014/main" id="{41655BE4-7CF0-4033-AEC1-378F090C2CB3}"/>
              </a:ext>
            </a:extLst>
          </p:cNvPr>
          <p:cNvGrpSpPr/>
          <p:nvPr/>
        </p:nvGrpSpPr>
        <p:grpSpPr>
          <a:xfrm>
            <a:off x="555309" y="5927561"/>
            <a:ext cx="9142879" cy="903320"/>
            <a:chOff x="528145" y="4133034"/>
            <a:chExt cx="6772695" cy="748424"/>
          </a:xfrm>
        </p:grpSpPr>
        <p:pic>
          <p:nvPicPr>
            <p:cNvPr id="3" name="图片 2">
              <a:extLst>
                <a:ext uri="{FF2B5EF4-FFF2-40B4-BE49-F238E27FC236}">
                  <a16:creationId xmlns:a16="http://schemas.microsoft.com/office/drawing/2014/main" id="{D885C2FE-EAF7-478D-B9FF-9CEE4D4FDC11}"/>
                </a:ext>
              </a:extLst>
            </p:cNvPr>
            <p:cNvPicPr>
              <a:picLocks noChangeAspect="1"/>
            </p:cNvPicPr>
            <p:nvPr/>
          </p:nvPicPr>
          <p:blipFill>
            <a:blip r:embed="rId3"/>
            <a:stretch>
              <a:fillRect/>
            </a:stretch>
          </p:blipFill>
          <p:spPr>
            <a:xfrm>
              <a:off x="528145" y="4133034"/>
              <a:ext cx="6772695" cy="446551"/>
            </a:xfrm>
            <a:prstGeom prst="rect">
              <a:avLst/>
            </a:prstGeom>
          </p:spPr>
        </p:pic>
        <p:sp>
          <p:nvSpPr>
            <p:cNvPr id="16" name="文本框 15">
              <a:extLst>
                <a:ext uri="{FF2B5EF4-FFF2-40B4-BE49-F238E27FC236}">
                  <a16:creationId xmlns:a16="http://schemas.microsoft.com/office/drawing/2014/main" id="{5C48F3A8-BE3F-4906-86D2-98B8313CD39C}"/>
                </a:ext>
              </a:extLst>
            </p:cNvPr>
            <p:cNvSpPr txBox="1"/>
            <p:nvPr/>
          </p:nvSpPr>
          <p:spPr>
            <a:xfrm>
              <a:off x="528146" y="4600957"/>
              <a:ext cx="6772694" cy="280501"/>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核心攻击代码：加入</a:t>
              </a:r>
              <a:r>
                <a:rPr kumimoji="1" lang="en-US" altLang="zh-CN" sz="1600" dirty="0" err="1">
                  <a:solidFill>
                    <a:schemeClr val="bg1">
                      <a:lumMod val="95000"/>
                    </a:schemeClr>
                  </a:solidFill>
                  <a:latin typeface="Microsoft YaHei" panose="020B0503020204020204" pitchFamily="34" charset="-122"/>
                  <a:ea typeface="Microsoft YaHei" panose="020B0503020204020204" pitchFamily="34" charset="-122"/>
                </a:rPr>
                <a:t>init</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进程的</a:t>
              </a:r>
              <a:r>
                <a:rPr kumimoji="1" lang="en-US" altLang="zh-CN" sz="1600" dirty="0" err="1">
                  <a:solidFill>
                    <a:schemeClr val="bg1">
                      <a:lumMod val="95000"/>
                    </a:schemeClr>
                  </a:solidFill>
                  <a:latin typeface="Microsoft YaHei" panose="020B0503020204020204" pitchFamily="34" charset="-122"/>
                  <a:ea typeface="Microsoft YaHei" panose="020B0503020204020204" pitchFamily="34" charset="-122"/>
                </a:rPr>
                <a:t>cgroup</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限定规则组（即无限定）</a:t>
              </a:r>
            </a:p>
          </p:txBody>
        </p:sp>
      </p:grpSp>
      <p:grpSp>
        <p:nvGrpSpPr>
          <p:cNvPr id="8" name="组合 7">
            <a:extLst>
              <a:ext uri="{FF2B5EF4-FFF2-40B4-BE49-F238E27FC236}">
                <a16:creationId xmlns:a16="http://schemas.microsoft.com/office/drawing/2014/main" id="{ED62FE07-8DAD-4E9F-B6F1-A26C1B633E34}"/>
              </a:ext>
            </a:extLst>
          </p:cNvPr>
          <p:cNvGrpSpPr/>
          <p:nvPr/>
        </p:nvGrpSpPr>
        <p:grpSpPr>
          <a:xfrm>
            <a:off x="10420545" y="2715766"/>
            <a:ext cx="8441174" cy="854740"/>
            <a:chOff x="10851030" y="2487612"/>
            <a:chExt cx="8441174" cy="854740"/>
          </a:xfrm>
        </p:grpSpPr>
        <p:pic>
          <p:nvPicPr>
            <p:cNvPr id="7170" name="Picture 2" descr="https://qqadapt.qpic.cn/txdocpic/0/01b3759f54140e12fad6d4cdc552c43a/0">
              <a:extLst>
                <a:ext uri="{FF2B5EF4-FFF2-40B4-BE49-F238E27FC236}">
                  <a16:creationId xmlns:a16="http://schemas.microsoft.com/office/drawing/2014/main" id="{CBFD36DB-DF5F-4FAF-A05B-C4AB87AF4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1030" y="2487612"/>
              <a:ext cx="8441174" cy="516186"/>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58BA862F-3448-4E44-AA00-3534EA1F0582}"/>
                </a:ext>
              </a:extLst>
            </p:cNvPr>
            <p:cNvSpPr txBox="1"/>
            <p:nvPr/>
          </p:nvSpPr>
          <p:spPr>
            <a:xfrm>
              <a:off x="10851030" y="3003798"/>
              <a:ext cx="8441174"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攻击效果展示：利用</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stress</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命令持续占用</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200M</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内存空间（实例限定内存使用最高</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100M</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a:t>
              </a:r>
            </a:p>
          </p:txBody>
        </p:sp>
      </p:grpSp>
      <p:pic>
        <p:nvPicPr>
          <p:cNvPr id="7172" name="Picture 4" descr="https://qqadapt.qpic.cn/txdocpic/0/dd199653f2fd465d427a6b0fc4d10292/0">
            <a:extLst>
              <a:ext uri="{FF2B5EF4-FFF2-40B4-BE49-F238E27FC236}">
                <a16:creationId xmlns:a16="http://schemas.microsoft.com/office/drawing/2014/main" id="{DB999071-90E8-46D1-A20F-6B35FCDD3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0242" y="4798725"/>
            <a:ext cx="9321785" cy="473488"/>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56B96087-AF86-45DE-8B1D-293D508742D5}"/>
              </a:ext>
            </a:extLst>
          </p:cNvPr>
          <p:cNvSpPr txBox="1"/>
          <p:nvPr/>
        </p:nvSpPr>
        <p:spPr>
          <a:xfrm>
            <a:off x="9980242" y="5257532"/>
            <a:ext cx="9321785"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攻击效果展示：（逃逸前）宿主系统使用</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top</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命令查看资源占用</a:t>
            </a:r>
          </a:p>
        </p:txBody>
      </p:sp>
      <p:pic>
        <p:nvPicPr>
          <p:cNvPr id="7174" name="Picture 6" descr="https://qqadapt.qpic.cn/txdocpic/0/7a19cbdef8d20f638c20eefe48b156d4/0">
            <a:extLst>
              <a:ext uri="{FF2B5EF4-FFF2-40B4-BE49-F238E27FC236}">
                <a16:creationId xmlns:a16="http://schemas.microsoft.com/office/drawing/2014/main" id="{812154D6-4F27-4918-8157-C9E6938353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0241" y="7270250"/>
            <a:ext cx="9321785" cy="384709"/>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0552AA60-D251-4073-8C0B-96256A048D31}"/>
              </a:ext>
            </a:extLst>
          </p:cNvPr>
          <p:cNvSpPr txBox="1"/>
          <p:nvPr/>
        </p:nvSpPr>
        <p:spPr>
          <a:xfrm>
            <a:off x="9980240" y="7647872"/>
            <a:ext cx="9321785"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攻击效果展示：（逃逸后）宿主系统使用</a:t>
            </a:r>
            <a:r>
              <a:rPr kumimoji="1" lang="en-US" altLang="zh-CN" sz="1600" dirty="0">
                <a:solidFill>
                  <a:schemeClr val="bg1">
                    <a:lumMod val="95000"/>
                  </a:schemeClr>
                </a:solidFill>
                <a:latin typeface="Microsoft YaHei" panose="020B0503020204020204" pitchFamily="34" charset="-122"/>
                <a:ea typeface="Microsoft YaHei" panose="020B0503020204020204" pitchFamily="34" charset="-122"/>
              </a:rPr>
              <a:t>top</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命令查看资源占用</a:t>
            </a:r>
          </a:p>
        </p:txBody>
      </p:sp>
      <p:sp>
        <p:nvSpPr>
          <p:cNvPr id="25" name="矩形 24">
            <a:extLst>
              <a:ext uri="{FF2B5EF4-FFF2-40B4-BE49-F238E27FC236}">
                <a16:creationId xmlns:a16="http://schemas.microsoft.com/office/drawing/2014/main" id="{46598B0B-C885-4B32-8A20-44F64B3208F7}"/>
              </a:ext>
            </a:extLst>
          </p:cNvPr>
          <p:cNvSpPr/>
          <p:nvPr/>
        </p:nvSpPr>
        <p:spPr>
          <a:xfrm>
            <a:off x="13580642" y="4823946"/>
            <a:ext cx="907554" cy="4308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EA36571E-37B0-4CA7-B7AE-9875BA6AC5E5}"/>
              </a:ext>
            </a:extLst>
          </p:cNvPr>
          <p:cNvSpPr/>
          <p:nvPr/>
        </p:nvSpPr>
        <p:spPr>
          <a:xfrm>
            <a:off x="13580642" y="7229492"/>
            <a:ext cx="907554" cy="4308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EDC891A8-F773-47F0-B0C2-7C88DC21ED77}"/>
              </a:ext>
            </a:extLst>
          </p:cNvPr>
          <p:cNvSpPr/>
          <p:nvPr/>
        </p:nvSpPr>
        <p:spPr>
          <a:xfrm>
            <a:off x="14248648" y="5640006"/>
            <a:ext cx="826514" cy="1589486"/>
          </a:xfrm>
          <a:prstGeom prst="downArrow">
            <a:avLst/>
          </a:prstGeom>
          <a:solidFill>
            <a:schemeClr val="tx1">
              <a:lumMod val="85000"/>
              <a:lumOff val="15000"/>
            </a:schemeClr>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4" descr="Smiling Face With Horns on Microsoft Windows 10 April 2018 Update">
            <a:extLst>
              <a:ext uri="{FF2B5EF4-FFF2-40B4-BE49-F238E27FC236}">
                <a16:creationId xmlns:a16="http://schemas.microsoft.com/office/drawing/2014/main" id="{774710D7-417E-46B9-A440-5E32F746BA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88196" y="6797395"/>
            <a:ext cx="347419" cy="347419"/>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B82CFBAB-ABC6-4E4C-A175-7F2A250CC0BE}"/>
              </a:ext>
            </a:extLst>
          </p:cNvPr>
          <p:cNvSpPr txBox="1"/>
          <p:nvPr/>
        </p:nvSpPr>
        <p:spPr>
          <a:xfrm>
            <a:off x="0" y="9348056"/>
            <a:ext cx="8170218" cy="403957"/>
          </a:xfrm>
          <a:prstGeom prst="rect">
            <a:avLst/>
          </a:prstGeom>
          <a:noFill/>
        </p:spPr>
        <p:txBody>
          <a:bodyPr wrap="square" rtlCol="0">
            <a:spAutoFit/>
          </a:bodyPr>
          <a:lstStyle/>
          <a:p>
            <a:pPr>
              <a:lnSpc>
                <a:spcPct val="150000"/>
              </a:lnSpc>
            </a:pPr>
            <a:r>
              <a:rPr kumimoji="1" lang="zh-CN" altLang="en-US" sz="1600" dirty="0">
                <a:solidFill>
                  <a:schemeClr val="bg1">
                    <a:lumMod val="95000"/>
                  </a:schemeClr>
                </a:solidFill>
                <a:latin typeface="楷体" panose="02010609060101010101" pitchFamily="49" charset="-122"/>
                <a:ea typeface="楷体" panose="02010609060101010101" pitchFamily="49" charset="-122"/>
              </a:rPr>
              <a:t>注：基于</a:t>
            </a:r>
            <a:r>
              <a:rPr kumimoji="1" lang="en-US" altLang="zh-CN" sz="1600" dirty="0">
                <a:solidFill>
                  <a:schemeClr val="bg1">
                    <a:lumMod val="95000"/>
                  </a:schemeClr>
                </a:solidFill>
                <a:latin typeface="楷体" panose="02010609060101010101" pitchFamily="49" charset="-122"/>
                <a:ea typeface="楷体" panose="02010609060101010101" pitchFamily="49" charset="-122"/>
              </a:rPr>
              <a:t>CVE-2017-1000112</a:t>
            </a:r>
            <a:r>
              <a:rPr kumimoji="1" lang="zh-CN" altLang="en-US" sz="1600" dirty="0">
                <a:solidFill>
                  <a:schemeClr val="bg1">
                    <a:lumMod val="95000"/>
                  </a:schemeClr>
                </a:solidFill>
                <a:latin typeface="楷体" panose="02010609060101010101" pitchFamily="49" charset="-122"/>
                <a:ea typeface="楷体" panose="02010609060101010101" pitchFamily="49" charset="-122"/>
              </a:rPr>
              <a:t>内核代码执行漏洞实现攻击，被测内核版本</a:t>
            </a:r>
            <a:r>
              <a:rPr kumimoji="1" lang="en-US" altLang="zh-CN" sz="1600" dirty="0">
                <a:solidFill>
                  <a:schemeClr val="bg1">
                    <a:lumMod val="95000"/>
                  </a:schemeClr>
                </a:solidFill>
                <a:latin typeface="楷体" panose="02010609060101010101" pitchFamily="49" charset="-122"/>
                <a:ea typeface="楷体" panose="02010609060101010101" pitchFamily="49" charset="-122"/>
              </a:rPr>
              <a:t>4.8.0-58-generic</a:t>
            </a:r>
            <a:r>
              <a:rPr kumimoji="1" lang="zh-CN" altLang="en-US" sz="1600" dirty="0">
                <a:solidFill>
                  <a:schemeClr val="bg1">
                    <a:lumMod val="95000"/>
                  </a:schemeClr>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3735068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800211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smtClean="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宿主系统安全（</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逃逸）</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A7EEED9A-1ED3-4EA1-93CD-55BDF44FC0A5}"/>
              </a:ext>
            </a:extLst>
          </p:cNvPr>
          <p:cNvSpPr txBox="1"/>
          <p:nvPr/>
        </p:nvSpPr>
        <p:spPr>
          <a:xfrm>
            <a:off x="528145" y="1456858"/>
            <a:ext cx="9151314" cy="3554819"/>
          </a:xfrm>
          <a:prstGeom prst="rect">
            <a:avLst/>
          </a:prstGeom>
          <a:noFill/>
        </p:spPr>
        <p:txBody>
          <a:bodyPr wrap="square" rtlCol="0">
            <a:spAutoFit/>
          </a:bodyPr>
          <a:lstStyle/>
          <a:p>
            <a:pPr>
              <a:lnSpc>
                <a:spcPct val="150000"/>
              </a:lnSpc>
            </a:pPr>
            <a:r>
              <a:rPr kumimoji="1" lang="en-US" altLang="zh-CN" sz="3000" dirty="0">
                <a:solidFill>
                  <a:schemeClr val="bg1">
                    <a:lumMod val="95000"/>
                  </a:schemeClr>
                </a:solidFill>
                <a:latin typeface="楷体" panose="02010609060101010101" pitchFamily="49" charset="-122"/>
                <a:ea typeface="楷体" panose="02010609060101010101" pitchFamily="49" charset="-122"/>
              </a:rPr>
              <a:t>5. </a:t>
            </a:r>
            <a:r>
              <a:rPr kumimoji="1" lang="en-US" altLang="zh-CN" sz="3000" dirty="0" err="1">
                <a:solidFill>
                  <a:schemeClr val="bg1">
                    <a:lumMod val="95000"/>
                  </a:schemeClr>
                </a:solidFill>
                <a:latin typeface="楷体" panose="02010609060101010101" pitchFamily="49" charset="-122"/>
                <a:ea typeface="楷体" panose="02010609060101010101" pitchFamily="49" charset="-122"/>
              </a:rPr>
              <a:t>seccomp</a:t>
            </a:r>
            <a:r>
              <a:rPr kumimoji="1" lang="zh-CN" altLang="en-US" sz="3000" dirty="0">
                <a:solidFill>
                  <a:schemeClr val="bg1">
                    <a:lumMod val="95000"/>
                  </a:schemeClr>
                </a:solidFill>
                <a:latin typeface="楷体" panose="02010609060101010101" pitchFamily="49" charset="-122"/>
                <a:ea typeface="楷体" panose="02010609060101010101" pitchFamily="49" charset="-122"/>
              </a:rPr>
              <a:t>限制解除</a:t>
            </a:r>
            <a:endParaRPr kumimoji="1" lang="en-US" altLang="zh-CN" sz="3000" dirty="0">
              <a:solidFill>
                <a:schemeClr val="bg1">
                  <a:lumMod val="95000"/>
                </a:schemeClr>
              </a:solidFill>
              <a:latin typeface="楷体" panose="02010609060101010101" pitchFamily="49" charset="-122"/>
              <a:ea typeface="楷体" panose="02010609060101010101" pitchFamily="49" charset="-122"/>
            </a:endParaRPr>
          </a:p>
          <a:p>
            <a:pPr marL="457200" indent="-457200">
              <a:lnSpc>
                <a:spcPct val="150000"/>
              </a:lnSpc>
              <a:buFont typeface="Wingdings" panose="05000000000000000000" pitchFamily="2" charset="2"/>
              <a:buChar char="ü"/>
            </a:pPr>
            <a:r>
              <a:rPr kumimoji="1" lang="en-US" altLang="zh-CN" sz="2400" dirty="0">
                <a:solidFill>
                  <a:schemeClr val="bg1">
                    <a:lumMod val="95000"/>
                  </a:schemeClr>
                </a:solidFill>
                <a:latin typeface="楷体" panose="02010609060101010101" pitchFamily="49" charset="-122"/>
                <a:ea typeface="楷体" panose="02010609060101010101" pitchFamily="49" charset="-122"/>
              </a:rPr>
              <a:t>Docker</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实例创建过程会利用</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seccomp</a:t>
            </a:r>
            <a:r>
              <a:rPr kumimoji="1" lang="zh-CN" altLang="en-US" sz="2400" dirty="0">
                <a:solidFill>
                  <a:schemeClr val="bg1">
                    <a:lumMod val="95000"/>
                  </a:schemeClr>
                </a:solidFill>
                <a:latin typeface="楷体" panose="02010609060101010101" pitchFamily="49" charset="-122"/>
                <a:ea typeface="楷体" panose="02010609060101010101" pitchFamily="49" charset="-122"/>
              </a:rPr>
              <a:t>机制对容器能够调用的内核函数进行限定；</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p>
            <a:pPr marL="457200" indent="-457200">
              <a:lnSpc>
                <a:spcPct val="150000"/>
              </a:lnSpc>
              <a:buFont typeface="Wingdings" panose="05000000000000000000" pitchFamily="2" charset="2"/>
              <a:buChar char="ü"/>
            </a:pP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thread_info</a:t>
            </a:r>
            <a:r>
              <a:rPr kumimoji="1" lang="zh-CN" altLang="en-US" sz="2400" dirty="0">
                <a:solidFill>
                  <a:schemeClr val="bg1">
                    <a:lumMod val="95000"/>
                  </a:schemeClr>
                </a:solidFill>
                <a:latin typeface="楷体" panose="02010609060101010101" pitchFamily="49" charset="-122"/>
                <a:ea typeface="楷体" panose="02010609060101010101" pitchFamily="49" charset="-122"/>
              </a:rPr>
              <a:t>结构</a:t>
            </a:r>
            <a:r>
              <a:rPr kumimoji="1" lang="en-US" altLang="zh-CN" sz="2400" dirty="0">
                <a:solidFill>
                  <a:schemeClr val="bg1">
                    <a:lumMod val="95000"/>
                  </a:schemeClr>
                </a:solidFill>
                <a:latin typeface="楷体" panose="02010609060101010101" pitchFamily="49" charset="-122"/>
                <a:ea typeface="楷体" panose="02010609060101010101" pitchFamily="49" charset="-122"/>
              </a:rPr>
              <a:t>flags</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字段的</a:t>
            </a:r>
            <a:r>
              <a:rPr kumimoji="1" lang="en-US" altLang="zh-CN" sz="2400" dirty="0">
                <a:solidFill>
                  <a:schemeClr val="bg1">
                    <a:lumMod val="95000"/>
                  </a:schemeClr>
                </a:solidFill>
                <a:latin typeface="楷体" panose="02010609060101010101" pitchFamily="49" charset="-122"/>
                <a:ea typeface="楷体" panose="02010609060101010101" pitchFamily="49" charset="-122"/>
              </a:rPr>
              <a:t>_</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TIF_seccomp</a:t>
            </a:r>
            <a:r>
              <a:rPr kumimoji="1" lang="zh-CN" altLang="en-US" sz="2400" dirty="0">
                <a:solidFill>
                  <a:schemeClr val="bg1">
                    <a:lumMod val="95000"/>
                  </a:schemeClr>
                </a:solidFill>
                <a:latin typeface="楷体" panose="02010609060101010101" pitchFamily="49" charset="-122"/>
                <a:ea typeface="楷体" panose="02010609060101010101" pitchFamily="49" charset="-122"/>
              </a:rPr>
              <a:t>标志位用于标识是否对进程启用</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seccomp</a:t>
            </a:r>
            <a:r>
              <a:rPr kumimoji="1" lang="zh-CN" altLang="en-US" sz="2400" dirty="0">
                <a:solidFill>
                  <a:schemeClr val="bg1">
                    <a:lumMod val="95000"/>
                  </a:schemeClr>
                </a:solidFill>
                <a:latin typeface="楷体" panose="02010609060101010101" pitchFamily="49" charset="-122"/>
                <a:ea typeface="楷体" panose="02010609060101010101" pitchFamily="49" charset="-122"/>
              </a:rPr>
              <a:t>；</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p>
            <a:pPr marL="457200" indent="-457200">
              <a:lnSpc>
                <a:spcPct val="150000"/>
              </a:lnSpc>
              <a:buFont typeface="Wingdings" panose="05000000000000000000" pitchFamily="2" charset="2"/>
              <a:buChar char="ü"/>
            </a:pP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task_struct</a:t>
            </a:r>
            <a:r>
              <a:rPr kumimoji="1" lang="zh-CN" altLang="en-US" sz="2400" dirty="0">
                <a:solidFill>
                  <a:schemeClr val="bg1">
                    <a:lumMod val="95000"/>
                  </a:schemeClr>
                </a:solidFill>
                <a:latin typeface="楷体" panose="02010609060101010101" pitchFamily="49" charset="-122"/>
                <a:ea typeface="楷体" panose="02010609060101010101" pitchFamily="49" charset="-122"/>
              </a:rPr>
              <a:t>结构</a:t>
            </a:r>
            <a:r>
              <a:rPr kumimoji="1" lang="en-US" altLang="zh-CN" sz="2400" dirty="0" err="1">
                <a:solidFill>
                  <a:schemeClr val="bg1">
                    <a:lumMod val="95000"/>
                  </a:schemeClr>
                </a:solidFill>
                <a:latin typeface="楷体" panose="02010609060101010101" pitchFamily="49" charset="-122"/>
                <a:ea typeface="楷体" panose="02010609060101010101" pitchFamily="49" charset="-122"/>
              </a:rPr>
              <a:t>seccomp</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字段存储了具体限制规则。</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p:txBody>
      </p:sp>
      <p:grpSp>
        <p:nvGrpSpPr>
          <p:cNvPr id="4" name="组合 3">
            <a:extLst>
              <a:ext uri="{FF2B5EF4-FFF2-40B4-BE49-F238E27FC236}">
                <a16:creationId xmlns:a16="http://schemas.microsoft.com/office/drawing/2014/main" id="{408797A0-8AD3-4046-8BBE-8F46E6FDFE6D}"/>
              </a:ext>
            </a:extLst>
          </p:cNvPr>
          <p:cNvGrpSpPr/>
          <p:nvPr/>
        </p:nvGrpSpPr>
        <p:grpSpPr>
          <a:xfrm>
            <a:off x="627025" y="5452070"/>
            <a:ext cx="9052434" cy="3218874"/>
            <a:chOff x="627025" y="5308054"/>
            <a:chExt cx="9052434" cy="3218874"/>
          </a:xfrm>
        </p:grpSpPr>
        <p:pic>
          <p:nvPicPr>
            <p:cNvPr id="2" name="图片 1">
              <a:extLst>
                <a:ext uri="{FF2B5EF4-FFF2-40B4-BE49-F238E27FC236}">
                  <a16:creationId xmlns:a16="http://schemas.microsoft.com/office/drawing/2014/main" id="{A3410695-7E2C-4045-ABEA-2C08036B8F6D}"/>
                </a:ext>
              </a:extLst>
            </p:cNvPr>
            <p:cNvPicPr>
              <a:picLocks noChangeAspect="1"/>
            </p:cNvPicPr>
            <p:nvPr/>
          </p:nvPicPr>
          <p:blipFill>
            <a:blip r:embed="rId3"/>
            <a:stretch>
              <a:fillRect/>
            </a:stretch>
          </p:blipFill>
          <p:spPr>
            <a:xfrm>
              <a:off x="627025" y="5308054"/>
              <a:ext cx="9052434" cy="2880320"/>
            </a:xfrm>
            <a:prstGeom prst="rect">
              <a:avLst/>
            </a:prstGeom>
          </p:spPr>
        </p:pic>
        <p:sp>
          <p:nvSpPr>
            <p:cNvPr id="20" name="文本框 19">
              <a:extLst>
                <a:ext uri="{FF2B5EF4-FFF2-40B4-BE49-F238E27FC236}">
                  <a16:creationId xmlns:a16="http://schemas.microsoft.com/office/drawing/2014/main" id="{CB89B431-9AF3-4CED-B5B1-F184BBA12F19}"/>
                </a:ext>
              </a:extLst>
            </p:cNvPr>
            <p:cNvSpPr txBox="1"/>
            <p:nvPr/>
          </p:nvSpPr>
          <p:spPr>
            <a:xfrm>
              <a:off x="627025" y="8188374"/>
              <a:ext cx="9052434"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核心攻击代码：</a:t>
              </a:r>
              <a:r>
                <a:rPr kumimoji="1" lang="zh-CN" altLang="en-US" sz="1600" dirty="0">
                  <a:solidFill>
                    <a:schemeClr val="bg1">
                      <a:lumMod val="95000"/>
                    </a:schemeClr>
                  </a:solidFill>
                  <a:latin typeface="微软雅黑" panose="020B0503020204020204" pitchFamily="34" charset="-122"/>
                  <a:ea typeface="微软雅黑" panose="020B0503020204020204" pitchFamily="34" charset="-122"/>
                </a:rPr>
                <a:t>清除</a:t>
              </a:r>
              <a:r>
                <a:rPr kumimoji="1" lang="en-US" altLang="zh-CN" sz="1600" dirty="0">
                  <a:solidFill>
                    <a:schemeClr val="bg1">
                      <a:lumMod val="95000"/>
                    </a:schemeClr>
                  </a:solidFill>
                  <a:latin typeface="微软雅黑" panose="020B0503020204020204" pitchFamily="34" charset="-122"/>
                  <a:ea typeface="微软雅黑" panose="020B0503020204020204" pitchFamily="34" charset="-122"/>
                </a:rPr>
                <a:t>_</a:t>
              </a:r>
              <a:r>
                <a:rPr kumimoji="1" lang="en-US" altLang="zh-CN" sz="1600" dirty="0" err="1">
                  <a:solidFill>
                    <a:schemeClr val="bg1">
                      <a:lumMod val="95000"/>
                    </a:schemeClr>
                  </a:solidFill>
                  <a:latin typeface="微软雅黑" panose="020B0503020204020204" pitchFamily="34" charset="-122"/>
                  <a:ea typeface="微软雅黑" panose="020B0503020204020204" pitchFamily="34" charset="-122"/>
                </a:rPr>
                <a:t>TIF_seccomp</a:t>
              </a:r>
              <a:r>
                <a:rPr kumimoji="1" lang="en-US" altLang="zh-CN" sz="1600" dirty="0">
                  <a:solidFill>
                    <a:schemeClr val="bg1">
                      <a:lumMod val="95000"/>
                    </a:schemeClr>
                  </a:solidFill>
                  <a:latin typeface="微软雅黑" panose="020B0503020204020204" pitchFamily="34" charset="-122"/>
                  <a:ea typeface="微软雅黑" panose="020B0503020204020204" pitchFamily="34" charset="-122"/>
                </a:rPr>
                <a:t> Flag + </a:t>
              </a:r>
              <a:r>
                <a:rPr kumimoji="1" lang="zh-CN" altLang="en-US" sz="1600" dirty="0">
                  <a:solidFill>
                    <a:schemeClr val="bg1">
                      <a:lumMod val="95000"/>
                    </a:schemeClr>
                  </a:solidFill>
                  <a:latin typeface="微软雅黑" panose="020B0503020204020204" pitchFamily="34" charset="-122"/>
                  <a:ea typeface="微软雅黑" panose="020B0503020204020204" pitchFamily="34" charset="-122"/>
                </a:rPr>
                <a:t>修改</a:t>
              </a:r>
              <a:r>
                <a:rPr kumimoji="1" lang="en-US" altLang="zh-CN" sz="1600" dirty="0" err="1">
                  <a:solidFill>
                    <a:schemeClr val="bg1">
                      <a:lumMod val="95000"/>
                    </a:schemeClr>
                  </a:solidFill>
                  <a:latin typeface="微软雅黑" panose="020B0503020204020204" pitchFamily="34" charset="-122"/>
                  <a:ea typeface="微软雅黑" panose="020B0503020204020204" pitchFamily="34" charset="-122"/>
                </a:rPr>
                <a:t>seccomp</a:t>
              </a:r>
              <a:r>
                <a:rPr kumimoji="1" lang="zh-CN" altLang="en-US" sz="1600" dirty="0">
                  <a:solidFill>
                    <a:schemeClr val="bg1">
                      <a:lumMod val="95000"/>
                    </a:schemeClr>
                  </a:solidFill>
                  <a:latin typeface="微软雅黑" panose="020B0503020204020204" pitchFamily="34" charset="-122"/>
                  <a:ea typeface="微软雅黑" panose="020B0503020204020204" pitchFamily="34" charset="-122"/>
                </a:rPr>
                <a:t>限定规则</a:t>
              </a:r>
            </a:p>
          </p:txBody>
        </p:sp>
      </p:grpSp>
      <p:grpSp>
        <p:nvGrpSpPr>
          <p:cNvPr id="7" name="组合 6">
            <a:extLst>
              <a:ext uri="{FF2B5EF4-FFF2-40B4-BE49-F238E27FC236}">
                <a16:creationId xmlns:a16="http://schemas.microsoft.com/office/drawing/2014/main" id="{6FB60845-DD52-46CF-B0F4-C88E9356669A}"/>
              </a:ext>
            </a:extLst>
          </p:cNvPr>
          <p:cNvGrpSpPr/>
          <p:nvPr/>
        </p:nvGrpSpPr>
        <p:grpSpPr>
          <a:xfrm>
            <a:off x="11122546" y="2718696"/>
            <a:ext cx="7039889" cy="5466748"/>
            <a:chOff x="11819315" y="2787773"/>
            <a:chExt cx="7039889" cy="5466748"/>
          </a:xfrm>
        </p:grpSpPr>
        <p:pic>
          <p:nvPicPr>
            <p:cNvPr id="8194" name="Picture 2" descr="https://qqadapt.qpic.cn/txdocpic/0/d10b76e3c89742bcf744352395fb21ec/0">
              <a:extLst>
                <a:ext uri="{FF2B5EF4-FFF2-40B4-BE49-F238E27FC236}">
                  <a16:creationId xmlns:a16="http://schemas.microsoft.com/office/drawing/2014/main" id="{C43DA75B-1CA5-4F1C-91AD-47B45E6B65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9315" y="2787773"/>
              <a:ext cx="7039889" cy="5128195"/>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E4B10989-B616-45F0-A178-EF345E55D3BE}"/>
                </a:ext>
              </a:extLst>
            </p:cNvPr>
            <p:cNvSpPr txBox="1"/>
            <p:nvPr/>
          </p:nvSpPr>
          <p:spPr>
            <a:xfrm>
              <a:off x="11819315" y="7915967"/>
              <a:ext cx="7039889" cy="338554"/>
            </a:xfrm>
            <a:prstGeom prst="rect">
              <a:avLst/>
            </a:prstGeom>
            <a:solidFill>
              <a:srgbClr val="AC30B0"/>
            </a:solidFill>
          </p:spPr>
          <p:txBody>
            <a:bodyPr wrap="square" rtlCol="0">
              <a:spAutoFit/>
            </a:bodyPr>
            <a:lstStyle/>
            <a:p>
              <a:pPr lvl="0" algn="ctr" defTabSz="1482840">
                <a:defRPr/>
              </a:pP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攻击成功效果（</a:t>
              </a:r>
              <a:r>
                <a:rPr kumimoji="1" lang="en-US" altLang="zh-CN" sz="1600" dirty="0" err="1">
                  <a:solidFill>
                    <a:schemeClr val="bg1">
                      <a:lumMod val="95000"/>
                    </a:schemeClr>
                  </a:solidFill>
                  <a:latin typeface="Microsoft YaHei" panose="020B0503020204020204" pitchFamily="34" charset="-122"/>
                  <a:ea typeface="Microsoft YaHei" panose="020B0503020204020204" pitchFamily="34" charset="-122"/>
                </a:rPr>
                <a:t>insmod</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a:t>
              </a:r>
              <a:r>
                <a:rPr kumimoji="1" lang="en-US" altLang="zh-CN" sz="1600" dirty="0" err="1">
                  <a:solidFill>
                    <a:schemeClr val="bg1">
                      <a:lumMod val="95000"/>
                    </a:schemeClr>
                  </a:solidFill>
                  <a:latin typeface="Microsoft YaHei" panose="020B0503020204020204" pitchFamily="34" charset="-122"/>
                  <a:ea typeface="Microsoft YaHei" panose="020B0503020204020204" pitchFamily="34" charset="-122"/>
                </a:rPr>
                <a:t>dmesg</a:t>
              </a:r>
              <a:r>
                <a:rPr kumimoji="1" lang="zh-CN" altLang="en-US" sz="1600" dirty="0">
                  <a:solidFill>
                    <a:schemeClr val="bg1">
                      <a:lumMod val="95000"/>
                    </a:schemeClr>
                  </a:solidFill>
                  <a:latin typeface="Microsoft YaHei" panose="020B0503020204020204" pitchFamily="34" charset="-122"/>
                  <a:ea typeface="Microsoft YaHei" panose="020B0503020204020204" pitchFamily="34" charset="-122"/>
                </a:rPr>
                <a:t>可用）</a:t>
              </a:r>
            </a:p>
          </p:txBody>
        </p:sp>
      </p:grpSp>
      <p:sp>
        <p:nvSpPr>
          <p:cNvPr id="11" name="文本框 10">
            <a:extLst>
              <a:ext uri="{FF2B5EF4-FFF2-40B4-BE49-F238E27FC236}">
                <a16:creationId xmlns:a16="http://schemas.microsoft.com/office/drawing/2014/main" id="{B82CFBAB-ABC6-4E4C-A175-7F2A250CC0BE}"/>
              </a:ext>
            </a:extLst>
          </p:cNvPr>
          <p:cNvSpPr txBox="1"/>
          <p:nvPr/>
        </p:nvSpPr>
        <p:spPr>
          <a:xfrm>
            <a:off x="0" y="9348056"/>
            <a:ext cx="8170218" cy="403957"/>
          </a:xfrm>
          <a:prstGeom prst="rect">
            <a:avLst/>
          </a:prstGeom>
          <a:noFill/>
        </p:spPr>
        <p:txBody>
          <a:bodyPr wrap="square" rtlCol="0">
            <a:spAutoFit/>
          </a:bodyPr>
          <a:lstStyle/>
          <a:p>
            <a:pPr>
              <a:lnSpc>
                <a:spcPct val="150000"/>
              </a:lnSpc>
            </a:pPr>
            <a:r>
              <a:rPr kumimoji="1" lang="zh-CN" altLang="en-US" sz="1600" dirty="0">
                <a:solidFill>
                  <a:schemeClr val="bg1">
                    <a:lumMod val="95000"/>
                  </a:schemeClr>
                </a:solidFill>
                <a:latin typeface="楷体" panose="02010609060101010101" pitchFamily="49" charset="-122"/>
                <a:ea typeface="楷体" panose="02010609060101010101" pitchFamily="49" charset="-122"/>
              </a:rPr>
              <a:t>注：基于</a:t>
            </a:r>
            <a:r>
              <a:rPr kumimoji="1" lang="en-US" altLang="zh-CN" sz="1600" dirty="0">
                <a:solidFill>
                  <a:schemeClr val="bg1">
                    <a:lumMod val="95000"/>
                  </a:schemeClr>
                </a:solidFill>
                <a:latin typeface="楷体" panose="02010609060101010101" pitchFamily="49" charset="-122"/>
                <a:ea typeface="楷体" panose="02010609060101010101" pitchFamily="49" charset="-122"/>
              </a:rPr>
              <a:t>CVE-2017-1000112</a:t>
            </a:r>
            <a:r>
              <a:rPr kumimoji="1" lang="zh-CN" altLang="en-US" sz="1600" dirty="0">
                <a:solidFill>
                  <a:schemeClr val="bg1">
                    <a:lumMod val="95000"/>
                  </a:schemeClr>
                </a:solidFill>
                <a:latin typeface="楷体" panose="02010609060101010101" pitchFamily="49" charset="-122"/>
                <a:ea typeface="楷体" panose="02010609060101010101" pitchFamily="49" charset="-122"/>
              </a:rPr>
              <a:t>内核代码执行漏洞实现攻击，被测内核版本</a:t>
            </a:r>
            <a:r>
              <a:rPr kumimoji="1" lang="en-US" altLang="zh-CN" sz="1600" dirty="0">
                <a:solidFill>
                  <a:schemeClr val="bg1">
                    <a:lumMod val="95000"/>
                  </a:schemeClr>
                </a:solidFill>
                <a:latin typeface="楷体" panose="02010609060101010101" pitchFamily="49" charset="-122"/>
                <a:ea typeface="楷体" panose="02010609060101010101" pitchFamily="49" charset="-122"/>
              </a:rPr>
              <a:t>4.8.0-58-generic</a:t>
            </a:r>
            <a:r>
              <a:rPr kumimoji="1" lang="zh-CN" altLang="en-US" sz="1600" dirty="0">
                <a:solidFill>
                  <a:schemeClr val="bg1">
                    <a:lumMod val="95000"/>
                  </a:schemeClr>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2105510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5C7C129-7489-439C-B041-18FDCA6FB7DC}"/>
              </a:ext>
            </a:extLst>
          </p:cNvPr>
          <p:cNvSpPr txBox="1"/>
          <p:nvPr/>
        </p:nvSpPr>
        <p:spPr>
          <a:xfrm>
            <a:off x="528145" y="297217"/>
            <a:ext cx="8650185"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smtClean="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安全性分析</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宿主系统安全（</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Docker</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逃逸）</a:t>
            </a:r>
          </a:p>
        </p:txBody>
      </p:sp>
      <p:sp>
        <p:nvSpPr>
          <p:cNvPr id="7" name="文本框 6">
            <a:extLst>
              <a:ext uri="{FF2B5EF4-FFF2-40B4-BE49-F238E27FC236}">
                <a16:creationId xmlns:a16="http://schemas.microsoft.com/office/drawing/2014/main" id="{9E449BA6-0B3B-4B70-981B-BA483B68B6B9}"/>
              </a:ext>
            </a:extLst>
          </p:cNvPr>
          <p:cNvSpPr txBox="1"/>
          <p:nvPr/>
        </p:nvSpPr>
        <p:spPr>
          <a:xfrm>
            <a:off x="2548517" y="2571750"/>
            <a:ext cx="7205877" cy="6740307"/>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kumimoji="1" lang="zh-CN" altLang="en-US" sz="2400" dirty="0" smtClean="0">
                <a:solidFill>
                  <a:prstClr val="white">
                    <a:lumMod val="95000"/>
                  </a:prstClr>
                </a:solidFill>
                <a:latin typeface="微软雅黑" panose="020B0503020204020204" pitchFamily="34" charset="-122"/>
                <a:ea typeface="微软雅黑" panose="020B0503020204020204" pitchFamily="34" charset="-122"/>
              </a:rPr>
              <a:t>危害分析</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导致</a:t>
            </a:r>
            <a:r>
              <a:rPr kumimoji="1" lang="en-US" altLang="zh-CN" sz="24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400" dirty="0">
                <a:solidFill>
                  <a:prstClr val="white">
                    <a:lumMod val="95000"/>
                  </a:prstClr>
                </a:solidFill>
                <a:latin typeface="楷体" panose="02010609060101010101" pitchFamily="49" charset="-122"/>
                <a:ea typeface="楷体" panose="02010609060101010101" pitchFamily="49" charset="-122"/>
              </a:rPr>
              <a:t>宿主遭到被恶意控制；</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攻击时长脱离</a:t>
            </a:r>
            <a:r>
              <a:rPr kumimoji="1" lang="en-US" altLang="zh-CN" sz="24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400" dirty="0">
                <a:solidFill>
                  <a:prstClr val="white">
                    <a:lumMod val="95000"/>
                  </a:prstClr>
                </a:solidFill>
                <a:latin typeface="楷体" panose="02010609060101010101" pitchFamily="49" charset="-122"/>
                <a:ea typeface="楷体" panose="02010609060101010101" pitchFamily="49" charset="-122"/>
              </a:rPr>
              <a:t>实例的生命周期限制；</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对不同用户共享宿主设备的架构（第一种架构）而言威胁最大。</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防范措施 </a:t>
            </a:r>
            <a:r>
              <a:rPr kumimoji="1" lang="en-US" altLang="zh-CN" sz="2400" dirty="0">
                <a:solidFill>
                  <a:prstClr val="white">
                    <a:lumMod val="95000"/>
                  </a:prstClr>
                </a:solidFill>
                <a:latin typeface="微软雅黑" panose="020B0503020204020204" pitchFamily="34" charset="-122"/>
                <a:ea typeface="微软雅黑" panose="020B0503020204020204" pitchFamily="34" charset="-122"/>
              </a:rPr>
              <a:t>for </a:t>
            </a: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云平台</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820737" lvl="0" indent="-457200">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及时更新内核补丁；</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820737" indent="-457200">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严格限制</a:t>
            </a:r>
            <a:r>
              <a:rPr kumimoji="1" lang="en-US" altLang="zh-CN" sz="24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400" dirty="0" smtClean="0">
                <a:solidFill>
                  <a:prstClr val="white">
                    <a:lumMod val="95000"/>
                  </a:prstClr>
                </a:solidFill>
                <a:latin typeface="楷体" panose="02010609060101010101" pitchFamily="49" charset="-122"/>
                <a:ea typeface="楷体" panose="02010609060101010101" pitchFamily="49" charset="-122"/>
              </a:rPr>
              <a:t>实例</a:t>
            </a:r>
            <a:r>
              <a:rPr kumimoji="1" lang="en-US" altLang="zh-CN" sz="2400" dirty="0" smtClean="0">
                <a:solidFill>
                  <a:prstClr val="white">
                    <a:lumMod val="95000"/>
                  </a:prstClr>
                </a:solidFill>
                <a:latin typeface="楷体" panose="02010609060101010101" pitchFamily="49" charset="-122"/>
                <a:ea typeface="楷体" panose="02010609060101010101" pitchFamily="49" charset="-122"/>
              </a:rPr>
              <a:t>UID</a:t>
            </a:r>
            <a:r>
              <a:rPr kumimoji="1" lang="zh-CN" altLang="en-US" sz="2400" dirty="0" smtClean="0">
                <a:solidFill>
                  <a:prstClr val="white">
                    <a:lumMod val="95000"/>
                  </a:prstClr>
                </a:solidFill>
                <a:latin typeface="楷体" panose="02010609060101010101" pitchFamily="49" charset="-122"/>
                <a:ea typeface="楷体" panose="02010609060101010101" pitchFamily="49" charset="-122"/>
              </a:rPr>
              <a:t>、权限及内核接口访问能力；</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820737" indent="-457200">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减少与云函数服务不相关的内核接口与模块；</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820737" indent="-457200">
              <a:lnSpc>
                <a:spcPct val="15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使用（微型）虚拟机隔离不同用户。</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5B7BE945-78A4-4D20-AB29-087110DD735F}"/>
              </a:ext>
            </a:extLst>
          </p:cNvPr>
          <p:cNvPicPr>
            <a:picLocks noChangeAspect="1"/>
          </p:cNvPicPr>
          <p:nvPr/>
        </p:nvPicPr>
        <p:blipFill>
          <a:blip r:embed="rId3"/>
          <a:stretch>
            <a:fillRect/>
          </a:stretch>
        </p:blipFill>
        <p:spPr>
          <a:xfrm>
            <a:off x="12150246" y="2655642"/>
            <a:ext cx="4546627" cy="2201017"/>
          </a:xfrm>
          <a:prstGeom prst="rect">
            <a:avLst/>
          </a:prstGeom>
        </p:spPr>
      </p:pic>
      <p:grpSp>
        <p:nvGrpSpPr>
          <p:cNvPr id="6" name="组合 5">
            <a:extLst>
              <a:ext uri="{FF2B5EF4-FFF2-40B4-BE49-F238E27FC236}">
                <a16:creationId xmlns:a16="http://schemas.microsoft.com/office/drawing/2014/main" id="{DFED199D-D7D3-4FEF-97B1-00AD66F1DD12}"/>
              </a:ext>
            </a:extLst>
          </p:cNvPr>
          <p:cNvGrpSpPr/>
          <p:nvPr/>
        </p:nvGrpSpPr>
        <p:grpSpPr>
          <a:xfrm>
            <a:off x="10350046" y="4959293"/>
            <a:ext cx="8405348" cy="3600482"/>
            <a:chOff x="10042426" y="4959293"/>
            <a:chExt cx="8405348" cy="3600482"/>
          </a:xfrm>
        </p:grpSpPr>
        <p:pic>
          <p:nvPicPr>
            <p:cNvPr id="8" name="图片 7">
              <a:extLst>
                <a:ext uri="{FF2B5EF4-FFF2-40B4-BE49-F238E27FC236}">
                  <a16:creationId xmlns:a16="http://schemas.microsoft.com/office/drawing/2014/main" id="{E252DBB4-BD06-46B7-9F35-58AD120A4A21}"/>
                </a:ext>
              </a:extLst>
            </p:cNvPr>
            <p:cNvPicPr>
              <a:picLocks noChangeAspect="1"/>
            </p:cNvPicPr>
            <p:nvPr/>
          </p:nvPicPr>
          <p:blipFill>
            <a:blip r:embed="rId4"/>
            <a:stretch>
              <a:fillRect/>
            </a:stretch>
          </p:blipFill>
          <p:spPr>
            <a:xfrm>
              <a:off x="10042426" y="6255519"/>
              <a:ext cx="8405348" cy="2304256"/>
            </a:xfrm>
            <a:prstGeom prst="rect">
              <a:avLst/>
            </a:prstGeom>
          </p:spPr>
        </p:pic>
        <p:sp>
          <p:nvSpPr>
            <p:cNvPr id="10" name="箭头: 下 9">
              <a:extLst>
                <a:ext uri="{FF2B5EF4-FFF2-40B4-BE49-F238E27FC236}">
                  <a16:creationId xmlns:a16="http://schemas.microsoft.com/office/drawing/2014/main" id="{685D57DC-D34F-4369-85AE-246CB4DBF2CA}"/>
                </a:ext>
              </a:extLst>
            </p:cNvPr>
            <p:cNvSpPr/>
            <p:nvPr/>
          </p:nvSpPr>
          <p:spPr>
            <a:xfrm>
              <a:off x="13899453" y="4959293"/>
              <a:ext cx="691293" cy="128486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0841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C995CE-2F4E-2147-AE28-414DCC6A03C3}"/>
              </a:ext>
            </a:extLst>
          </p:cNvPr>
          <p:cNvSpPr txBox="1"/>
          <p:nvPr/>
        </p:nvSpPr>
        <p:spPr>
          <a:xfrm>
            <a:off x="759792" y="4341468"/>
            <a:ext cx="17989205" cy="1314206"/>
          </a:xfrm>
          <a:prstGeom prst="rect">
            <a:avLst/>
          </a:prstGeom>
          <a:noFill/>
        </p:spPr>
        <p:txBody>
          <a:bodyPr wrap="square" rtlCol="0">
            <a:spAutoFit/>
          </a:bodyPr>
          <a:lstStyle/>
          <a:p>
            <a:pPr algn="ctr" defTabSz="1326253">
              <a:lnSpc>
                <a:spcPct val="150000"/>
              </a:lnSpc>
              <a:defRPr/>
            </a:pPr>
            <a:r>
              <a:rPr kumimoji="1" lang="zh-CN" altLang="en-US" sz="6000" dirty="0">
                <a:solidFill>
                  <a:schemeClr val="bg1">
                    <a:lumMod val="95000"/>
                  </a:schemeClr>
                </a:solidFill>
                <a:latin typeface="Microsoft YaHei" panose="020B0503020204020204" pitchFamily="34" charset="-122"/>
                <a:ea typeface="Microsoft YaHei" panose="020B0503020204020204" pitchFamily="34" charset="-122"/>
              </a:rPr>
              <a:t>讨论与总结</a:t>
            </a:r>
          </a:p>
        </p:txBody>
      </p:sp>
      <p:sp>
        <p:nvSpPr>
          <p:cNvPr id="8" name="文本框 4">
            <a:extLst>
              <a:ext uri="{FF2B5EF4-FFF2-40B4-BE49-F238E27FC236}">
                <a16:creationId xmlns:a16="http://schemas.microsoft.com/office/drawing/2014/main" id="{A1AFEE3C-8A3A-0B44-80AB-8F02701F6385}"/>
              </a:ext>
            </a:extLst>
          </p:cNvPr>
          <p:cNvSpPr txBox="1"/>
          <p:nvPr/>
        </p:nvSpPr>
        <p:spPr>
          <a:xfrm>
            <a:off x="528145" y="297217"/>
            <a:ext cx="224147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第四部分</a:t>
            </a:r>
          </a:p>
        </p:txBody>
      </p:sp>
    </p:spTree>
    <p:extLst>
      <p:ext uri="{BB962C8B-B14F-4D97-AF65-F5344CB8AC3E}">
        <p14:creationId xmlns:p14="http://schemas.microsoft.com/office/powerpoint/2010/main" val="24034371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224147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zh-CN" altLang="en-US" sz="2400" dirty="0">
                <a:solidFill>
                  <a:schemeClr val="bg1"/>
                </a:solidFill>
                <a:latin typeface="Microsoft YaHei" panose="020B0503020204020204" pitchFamily="34" charset="-122"/>
                <a:ea typeface="Microsoft YaHei" panose="020B0503020204020204" pitchFamily="34" charset="-122"/>
              </a:rPr>
              <a:t>演讲目录</a:t>
            </a:r>
          </a:p>
        </p:txBody>
      </p:sp>
      <p:sp>
        <p:nvSpPr>
          <p:cNvPr id="6" name="文本框 5">
            <a:extLst>
              <a:ext uri="{FF2B5EF4-FFF2-40B4-BE49-F238E27FC236}">
                <a16:creationId xmlns:a16="http://schemas.microsoft.com/office/drawing/2014/main" id="{B8C94A5B-0B1A-4E19-A32E-F0E5AD1E18A5}"/>
              </a:ext>
            </a:extLst>
          </p:cNvPr>
          <p:cNvSpPr txBox="1"/>
          <p:nvPr/>
        </p:nvSpPr>
        <p:spPr>
          <a:xfrm>
            <a:off x="3777731" y="4011910"/>
            <a:ext cx="5832648" cy="630942"/>
          </a:xfrm>
          <a:prstGeom prst="rect">
            <a:avLst/>
          </a:prstGeom>
          <a:noFill/>
        </p:spPr>
        <p:txBody>
          <a:bodyPr wrap="square" rtlCol="0">
            <a:spAutoFit/>
          </a:bodyPr>
          <a:lstStyle/>
          <a:p>
            <a:pPr lvl="0"/>
            <a:r>
              <a:rPr kumimoji="1" lang="en-US" altLang="zh-CN" sz="35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3500" dirty="0">
                <a:solidFill>
                  <a:schemeClr val="bg1">
                    <a:lumMod val="95000"/>
                  </a:schemeClr>
                </a:solidFill>
                <a:latin typeface="Microsoft YaHei" panose="020B0503020204020204" pitchFamily="34" charset="-122"/>
                <a:ea typeface="Microsoft YaHei" panose="020B0503020204020204" pitchFamily="34" charset="-122"/>
              </a:rPr>
              <a:t> </a:t>
            </a:r>
            <a:r>
              <a:rPr kumimoji="1" lang="en-US" altLang="zh-CN" sz="35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3500" dirty="0">
                <a:solidFill>
                  <a:schemeClr val="bg1">
                    <a:lumMod val="95000"/>
                  </a:schemeClr>
                </a:solidFill>
                <a:latin typeface="Microsoft YaHei" panose="020B0503020204020204" pitchFamily="34" charset="-122"/>
                <a:ea typeface="Microsoft YaHei" panose="020B0503020204020204" pitchFamily="34" charset="-122"/>
              </a:rPr>
              <a:t>云服务简介</a:t>
            </a:r>
            <a:endParaRPr kumimoji="1" lang="en-US" altLang="zh-CN" sz="35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8423F60E-9605-4793-AE38-BCB8F71631B3}"/>
              </a:ext>
            </a:extLst>
          </p:cNvPr>
          <p:cNvSpPr txBox="1"/>
          <p:nvPr/>
        </p:nvSpPr>
        <p:spPr>
          <a:xfrm>
            <a:off x="3777731" y="5251163"/>
            <a:ext cx="5832648" cy="630942"/>
          </a:xfrm>
          <a:prstGeom prst="rect">
            <a:avLst/>
          </a:prstGeom>
          <a:noFill/>
        </p:spPr>
        <p:txBody>
          <a:bodyPr wrap="square" rtlCol="0">
            <a:spAutoFit/>
          </a:bodyPr>
          <a:lstStyle/>
          <a:p>
            <a:pPr lvl="0"/>
            <a:r>
              <a:rPr kumimoji="1" lang="en-US" altLang="zh-CN" sz="35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3500" dirty="0">
                <a:solidFill>
                  <a:schemeClr val="bg1">
                    <a:lumMod val="95000"/>
                  </a:schemeClr>
                </a:solidFill>
                <a:latin typeface="Microsoft YaHei" panose="020B0503020204020204" pitchFamily="34" charset="-122"/>
                <a:ea typeface="Microsoft YaHei" panose="020B0503020204020204" pitchFamily="34" charset="-122"/>
              </a:rPr>
              <a:t> </a:t>
            </a:r>
            <a:r>
              <a:rPr kumimoji="1" lang="en-US" altLang="zh-CN" sz="35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3500" dirty="0">
                <a:solidFill>
                  <a:schemeClr val="bg1">
                    <a:lumMod val="95000"/>
                  </a:schemeClr>
                </a:solidFill>
                <a:latin typeface="Microsoft YaHei" panose="020B0503020204020204" pitchFamily="34" charset="-122"/>
                <a:ea typeface="Microsoft YaHei" panose="020B0503020204020204" pitchFamily="34" charset="-122"/>
              </a:rPr>
              <a:t>安全性分析</a:t>
            </a:r>
            <a:endParaRPr kumimoji="1" lang="en-US" altLang="zh-CN" sz="35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8" name="文本框 6">
            <a:extLst>
              <a:ext uri="{FF2B5EF4-FFF2-40B4-BE49-F238E27FC236}">
                <a16:creationId xmlns:a16="http://schemas.microsoft.com/office/drawing/2014/main" id="{857E3D4A-09DC-43D9-A962-DBA51DD7F135}"/>
              </a:ext>
            </a:extLst>
          </p:cNvPr>
          <p:cNvSpPr txBox="1"/>
          <p:nvPr/>
        </p:nvSpPr>
        <p:spPr>
          <a:xfrm>
            <a:off x="9817584" y="4011910"/>
            <a:ext cx="5832648" cy="630942"/>
          </a:xfrm>
          <a:prstGeom prst="rect">
            <a:avLst/>
          </a:prstGeom>
          <a:noFill/>
        </p:spPr>
        <p:txBody>
          <a:bodyPr wrap="square" rtlCol="0">
            <a:spAutoFit/>
          </a:bodyPr>
          <a:lstStyle/>
          <a:p>
            <a:pPr lvl="0"/>
            <a:r>
              <a:rPr kumimoji="1" lang="en-US" altLang="zh-CN" sz="35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3500" dirty="0">
                <a:solidFill>
                  <a:schemeClr val="bg1">
                    <a:lumMod val="95000"/>
                  </a:schemeClr>
                </a:solidFill>
                <a:latin typeface="Microsoft YaHei" panose="020B0503020204020204" pitchFamily="34" charset="-122"/>
                <a:ea typeface="Microsoft YaHei" panose="020B0503020204020204" pitchFamily="34" charset="-122"/>
              </a:rPr>
              <a:t> </a:t>
            </a:r>
            <a:r>
              <a:rPr kumimoji="1" lang="en-US" altLang="zh-CN" sz="35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3500" dirty="0">
                <a:solidFill>
                  <a:schemeClr val="bg1">
                    <a:lumMod val="95000"/>
                  </a:schemeClr>
                </a:solidFill>
                <a:latin typeface="Microsoft YaHei" panose="020B0503020204020204" pitchFamily="34" charset="-122"/>
                <a:ea typeface="Microsoft YaHei" panose="020B0503020204020204" pitchFamily="34" charset="-122"/>
              </a:rPr>
              <a:t>底层架构剖析</a:t>
            </a:r>
            <a:endParaRPr kumimoji="1" lang="en-US" altLang="zh-CN" sz="35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9" name="文本框 6">
            <a:extLst>
              <a:ext uri="{FF2B5EF4-FFF2-40B4-BE49-F238E27FC236}">
                <a16:creationId xmlns:a16="http://schemas.microsoft.com/office/drawing/2014/main" id="{3171C2AB-6AF0-4B25-AA65-D1BCEF9A22B0}"/>
              </a:ext>
            </a:extLst>
          </p:cNvPr>
          <p:cNvSpPr txBox="1"/>
          <p:nvPr/>
        </p:nvSpPr>
        <p:spPr>
          <a:xfrm>
            <a:off x="9817584" y="5251163"/>
            <a:ext cx="5832648" cy="630942"/>
          </a:xfrm>
          <a:prstGeom prst="rect">
            <a:avLst/>
          </a:prstGeom>
          <a:noFill/>
        </p:spPr>
        <p:txBody>
          <a:bodyPr wrap="square" rtlCol="0">
            <a:spAutoFit/>
          </a:bodyPr>
          <a:lstStyle/>
          <a:p>
            <a:pPr lvl="0"/>
            <a:r>
              <a:rPr kumimoji="1" lang="en-US" altLang="zh-CN" sz="3500" dirty="0">
                <a:solidFill>
                  <a:schemeClr val="bg1">
                    <a:lumMod val="95000"/>
                  </a:schemeClr>
                </a:solidFill>
                <a:latin typeface="Microsoft YaHei" panose="020B0503020204020204" pitchFamily="34" charset="-122"/>
                <a:ea typeface="Microsoft YaHei" panose="020B0503020204020204" pitchFamily="34" charset="-122"/>
              </a:rPr>
              <a:t>·</a:t>
            </a:r>
            <a:r>
              <a:rPr kumimoji="1" lang="zh-CN" altLang="en-US" sz="3500" dirty="0">
                <a:solidFill>
                  <a:schemeClr val="bg1">
                    <a:lumMod val="95000"/>
                  </a:schemeClr>
                </a:solidFill>
                <a:latin typeface="Microsoft YaHei" panose="020B0503020204020204" pitchFamily="34" charset="-122"/>
                <a:ea typeface="Microsoft YaHei" panose="020B0503020204020204" pitchFamily="34" charset="-122"/>
              </a:rPr>
              <a:t> 讨论与总结</a:t>
            </a:r>
            <a:endParaRPr kumimoji="1" lang="en-US" altLang="zh-CN" sz="35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3455D3D2-7B3D-4897-BACA-7EC796DDF2C7}"/>
              </a:ext>
            </a:extLst>
          </p:cNvPr>
          <p:cNvSpPr txBox="1"/>
          <p:nvPr/>
        </p:nvSpPr>
        <p:spPr>
          <a:xfrm>
            <a:off x="0" y="9472329"/>
            <a:ext cx="7926217" cy="307777"/>
          </a:xfrm>
          <a:prstGeom prst="rect">
            <a:avLst/>
          </a:prstGeom>
          <a:noFill/>
        </p:spPr>
        <p:txBody>
          <a:bodyPr wrap="square" rtlCol="0">
            <a:spAutoFit/>
          </a:bodyPr>
          <a:lstStyle/>
          <a:p>
            <a:r>
              <a:rPr kumimoji="1" lang="zh-CN" altLang="en-US" sz="1400" dirty="0">
                <a:solidFill>
                  <a:schemeClr val="bg1"/>
                </a:solidFill>
                <a:latin typeface="Microsoft YaHei" panose="020B0503020204020204" pitchFamily="34" charset="-122"/>
                <a:ea typeface="Microsoft YaHei" panose="020B0503020204020204" pitchFamily="34" charset="-122"/>
              </a:rPr>
              <a:t>注：本演讲中展示的安全漏洞均已向相关厂商进行披露，并得到了积极响应或修复。</a:t>
            </a:r>
            <a:endParaRPr kumimoji="1" lang="en-US" altLang="zh-CN" sz="1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68033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5C7C129-7489-439C-B041-18FDCA6FB7DC}"/>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  </a:t>
            </a:r>
            <a:r>
              <a:rPr kumimoji="1" lang="zh-CN" altLang="en-US" sz="2400" dirty="0">
                <a:solidFill>
                  <a:schemeClr val="bg1"/>
                </a:solidFill>
                <a:latin typeface="Microsoft YaHei" panose="020B0503020204020204" pitchFamily="34" charset="-122"/>
                <a:ea typeface="Microsoft YaHei" panose="020B0503020204020204" pitchFamily="34" charset="-122"/>
              </a:rPr>
              <a:t>讨论与总结</a:t>
            </a:r>
          </a:p>
        </p:txBody>
      </p:sp>
      <p:sp>
        <p:nvSpPr>
          <p:cNvPr id="10" name="文本框 9">
            <a:extLst>
              <a:ext uri="{FF2B5EF4-FFF2-40B4-BE49-F238E27FC236}">
                <a16:creationId xmlns:a16="http://schemas.microsoft.com/office/drawing/2014/main" id="{7716EA32-9C8B-42AE-A99A-09C9FBB1C298}"/>
              </a:ext>
            </a:extLst>
          </p:cNvPr>
          <p:cNvSpPr txBox="1"/>
          <p:nvPr/>
        </p:nvSpPr>
        <p:spPr>
          <a:xfrm>
            <a:off x="2947893" y="2571750"/>
            <a:ext cx="13614589" cy="4524315"/>
          </a:xfrm>
          <a:prstGeom prst="rect">
            <a:avLst/>
          </a:prstGeom>
          <a:noFill/>
        </p:spPr>
        <p:txBody>
          <a:bodyPr wrap="square" rtlCol="0">
            <a:spAutoFit/>
          </a:bodyPr>
          <a:lstStyle/>
          <a:p>
            <a:pPr marL="342900" lvl="0" indent="-342900">
              <a:lnSpc>
                <a:spcPct val="20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讨论</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200000"/>
              </a:lnSpc>
              <a:buFont typeface="Wingdings" panose="05000000000000000000" pitchFamily="2" charset="2"/>
              <a:buChar char="ü"/>
            </a:pPr>
            <a:r>
              <a:rPr kumimoji="1" lang="en-US" altLang="zh-CN" sz="2400" dirty="0" err="1">
                <a:solidFill>
                  <a:prstClr val="white">
                    <a:lumMod val="95000"/>
                  </a:prstClr>
                </a:solidFill>
                <a:latin typeface="楷体" panose="02010609060101010101" pitchFamily="49" charset="-122"/>
                <a:ea typeface="楷体" panose="02010609060101010101" pitchFamily="49" charset="-122"/>
              </a:rPr>
              <a:t>Serverless</a:t>
            </a:r>
            <a:r>
              <a:rPr kumimoji="1" lang="zh-CN" altLang="en-US" sz="2400" dirty="0">
                <a:solidFill>
                  <a:prstClr val="white">
                    <a:lumMod val="95000"/>
                  </a:prstClr>
                </a:solidFill>
                <a:latin typeface="楷体" panose="02010609060101010101" pitchFamily="49" charset="-122"/>
                <a:ea typeface="楷体" panose="02010609060101010101" pitchFamily="49" charset="-122"/>
              </a:rPr>
              <a:t>作为一种新型云服务，为安全防护带来了新的场景和挑战；</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200000"/>
              </a:lnSpc>
              <a:buFont typeface="Wingdings" panose="05000000000000000000" pitchFamily="2" charset="2"/>
              <a:buChar char="ü"/>
            </a:pPr>
            <a:r>
              <a:rPr kumimoji="1" lang="en-US" altLang="zh-CN" sz="24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400" dirty="0">
                <a:solidFill>
                  <a:prstClr val="white">
                    <a:lumMod val="95000"/>
                  </a:prstClr>
                </a:solidFill>
                <a:latin typeface="楷体" panose="02010609060101010101" pitchFamily="49" charset="-122"/>
                <a:ea typeface="楷体" panose="02010609060101010101" pitchFamily="49" charset="-122"/>
              </a:rPr>
              <a:t>作为一种轻量级执行环境隔离技术，其优缺点随着其应用场景的扩展都得到了放大；</a:t>
            </a:r>
          </a:p>
          <a:p>
            <a:pPr marL="711200" lvl="0" indent="-347663">
              <a:lnSpc>
                <a:spcPct val="20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从互联网服务研发的角度，业务发展与安全防护是矛盾但必须调和的；</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20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从安全研究者的角度，我们需要透过业务功能分析底层细节、总结安全场景，才能发现安全脆弱点。</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60623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5C7C129-7489-439C-B041-18FDCA6FB7DC}"/>
              </a:ext>
            </a:extLst>
          </p:cNvPr>
          <p:cNvSpPr txBox="1"/>
          <p:nvPr/>
        </p:nvSpPr>
        <p:spPr>
          <a:xfrm>
            <a:off x="528145" y="297217"/>
            <a:ext cx="7858097" cy="461665"/>
          </a:xfrm>
          <a:prstGeom prst="rect">
            <a:avLst/>
          </a:prstGeom>
          <a:no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  </a:t>
            </a:r>
            <a:r>
              <a:rPr kumimoji="1" lang="zh-CN" altLang="en-US" sz="2400" dirty="0">
                <a:solidFill>
                  <a:schemeClr val="bg1"/>
                </a:solidFill>
                <a:latin typeface="Microsoft YaHei" panose="020B0503020204020204" pitchFamily="34" charset="-122"/>
                <a:ea typeface="Microsoft YaHei" panose="020B0503020204020204" pitchFamily="34" charset="-122"/>
              </a:rPr>
              <a:t>讨论与总结</a:t>
            </a:r>
          </a:p>
        </p:txBody>
      </p:sp>
      <p:sp>
        <p:nvSpPr>
          <p:cNvPr id="7" name="文本框 6">
            <a:extLst>
              <a:ext uri="{FF2B5EF4-FFF2-40B4-BE49-F238E27FC236}">
                <a16:creationId xmlns:a16="http://schemas.microsoft.com/office/drawing/2014/main" id="{9E449BA6-0B3B-4B70-981B-BA483B68B6B9}"/>
              </a:ext>
            </a:extLst>
          </p:cNvPr>
          <p:cNvSpPr txBox="1"/>
          <p:nvPr/>
        </p:nvSpPr>
        <p:spPr>
          <a:xfrm>
            <a:off x="2947893" y="2571750"/>
            <a:ext cx="13614589" cy="3785652"/>
          </a:xfrm>
          <a:prstGeom prst="rect">
            <a:avLst/>
          </a:prstGeom>
          <a:noFill/>
        </p:spPr>
        <p:txBody>
          <a:bodyPr wrap="square" rtlCol="0">
            <a:spAutoFit/>
          </a:bodyPr>
          <a:lstStyle/>
          <a:p>
            <a:pPr marL="342900" lvl="0" indent="-342900">
              <a:lnSpc>
                <a:spcPct val="20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总结</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20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单纯依靠</a:t>
            </a:r>
            <a:r>
              <a:rPr kumimoji="1" lang="en-US" altLang="zh-CN" sz="2400" dirty="0">
                <a:solidFill>
                  <a:prstClr val="white">
                    <a:lumMod val="95000"/>
                  </a:prstClr>
                </a:solidFill>
                <a:latin typeface="楷体" panose="02010609060101010101" pitchFamily="49" charset="-122"/>
                <a:ea typeface="楷体" panose="02010609060101010101" pitchFamily="49" charset="-122"/>
              </a:rPr>
              <a:t>Docker</a:t>
            </a:r>
            <a:r>
              <a:rPr kumimoji="1" lang="zh-CN" altLang="en-US" sz="2400" dirty="0">
                <a:solidFill>
                  <a:prstClr val="white">
                    <a:lumMod val="95000"/>
                  </a:prstClr>
                </a:solidFill>
                <a:latin typeface="楷体" panose="02010609060101010101" pitchFamily="49" charset="-122"/>
                <a:ea typeface="楷体" panose="02010609060101010101" pitchFamily="49" charset="-122"/>
              </a:rPr>
              <a:t>容器技术无法实现</a:t>
            </a:r>
            <a:r>
              <a:rPr kumimoji="1" lang="en-US" altLang="zh-CN" sz="2400" dirty="0" err="1">
                <a:solidFill>
                  <a:prstClr val="white">
                    <a:lumMod val="95000"/>
                  </a:prstClr>
                </a:solidFill>
                <a:latin typeface="楷体" panose="02010609060101010101" pitchFamily="49" charset="-122"/>
                <a:ea typeface="楷体" panose="02010609060101010101" pitchFamily="49" charset="-122"/>
              </a:rPr>
              <a:t>Serverless</a:t>
            </a:r>
            <a:r>
              <a:rPr kumimoji="1" lang="zh-CN" altLang="en-US" sz="2400" dirty="0">
                <a:solidFill>
                  <a:prstClr val="white">
                    <a:lumMod val="95000"/>
                  </a:prstClr>
                </a:solidFill>
                <a:latin typeface="楷体" panose="02010609060101010101" pitchFamily="49" charset="-122"/>
                <a:ea typeface="楷体" panose="02010609060101010101" pitchFamily="49" charset="-122"/>
              </a:rPr>
              <a:t>不同用户间的有效隔离；</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200000"/>
              </a:lnSpc>
              <a:buFont typeface="Wingdings" panose="05000000000000000000" pitchFamily="2" charset="2"/>
              <a:buChar char="ü"/>
            </a:pPr>
            <a:r>
              <a:rPr kumimoji="1" lang="en-US" altLang="zh-CN" sz="2400" dirty="0">
                <a:solidFill>
                  <a:prstClr val="white">
                    <a:lumMod val="95000"/>
                  </a:prstClr>
                </a:solidFill>
                <a:latin typeface="楷体" panose="02010609060101010101" pitchFamily="49" charset="-122"/>
                <a:ea typeface="楷体" panose="02010609060101010101" pitchFamily="49" charset="-122"/>
              </a:rPr>
              <a:t>Docker + Micro VM</a:t>
            </a:r>
            <a:r>
              <a:rPr kumimoji="1" lang="zh-CN" altLang="en-US" sz="2400" dirty="0">
                <a:solidFill>
                  <a:prstClr val="white">
                    <a:lumMod val="95000"/>
                  </a:prstClr>
                </a:solidFill>
                <a:latin typeface="楷体" panose="02010609060101010101" pitchFamily="49" charset="-122"/>
                <a:ea typeface="楷体" panose="02010609060101010101" pitchFamily="49" charset="-122"/>
              </a:rPr>
              <a:t>是目前最能兼顾安全性和执行效率的方案；</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200000"/>
              </a:lnSpc>
              <a:buFont typeface="Wingdings" panose="05000000000000000000" pitchFamily="2" charset="2"/>
              <a:buChar char="ü"/>
            </a:pPr>
            <a:r>
              <a:rPr kumimoji="1" lang="zh-CN" altLang="en-US" sz="2400" dirty="0">
                <a:solidFill>
                  <a:prstClr val="white">
                    <a:lumMod val="95000"/>
                  </a:prstClr>
                </a:solidFill>
                <a:latin typeface="楷体" panose="02010609060101010101" pitchFamily="49" charset="-122"/>
                <a:ea typeface="楷体" panose="02010609060101010101" pitchFamily="49" charset="-122"/>
              </a:rPr>
              <a:t>快速更迭与发展的云服务场景有时会导致安全策略的制定和部署遭到弱化乃至搁置。</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marL="711200" lvl="0" indent="-347663">
              <a:lnSpc>
                <a:spcPct val="200000"/>
              </a:lnSpc>
              <a:buFont typeface="Wingdings" panose="05000000000000000000" pitchFamily="2" charset="2"/>
              <a:buChar char="ü"/>
            </a:pP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2CC79A57-DCF4-4911-BEA3-396416E74C3C}"/>
              </a:ext>
            </a:extLst>
          </p:cNvPr>
          <p:cNvSpPr txBox="1"/>
          <p:nvPr/>
        </p:nvSpPr>
        <p:spPr>
          <a:xfrm>
            <a:off x="2659861" y="7058471"/>
            <a:ext cx="14190653" cy="1200329"/>
          </a:xfrm>
          <a:prstGeom prst="rect">
            <a:avLst/>
          </a:prstGeom>
          <a:noFill/>
        </p:spPr>
        <p:txBody>
          <a:bodyPr wrap="square" rtlCol="0">
            <a:spAutoFit/>
          </a:bodyPr>
          <a:lstStyle/>
          <a:p>
            <a:pPr lvl="0" algn="ctr">
              <a:lnSpc>
                <a:spcPct val="150000"/>
              </a:lnSpc>
            </a:pPr>
            <a:r>
              <a:rPr kumimoji="1" lang="zh-CN" altLang="en-US" sz="2400" dirty="0">
                <a:solidFill>
                  <a:prstClr val="white">
                    <a:lumMod val="95000"/>
                  </a:prst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对公有云平台的安全攻防而言，</a:t>
            </a:r>
            <a:endParaRPr kumimoji="1" lang="en-US" altLang="zh-CN" sz="2400" dirty="0">
              <a:solidFill>
                <a:prstClr val="white">
                  <a:lumMod val="95000"/>
                </a:prst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lvl="0" algn="ctr">
              <a:lnSpc>
                <a:spcPct val="150000"/>
              </a:lnSpc>
            </a:pPr>
            <a:r>
              <a:rPr kumimoji="1" lang="zh-CN" altLang="en-US" sz="2400" dirty="0">
                <a:solidFill>
                  <a:prstClr val="white">
                    <a:lumMod val="95000"/>
                  </a:prst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现在仅仅是个开始</a:t>
            </a:r>
            <a:r>
              <a:rPr kumimoji="1" lang="en-US" altLang="zh-CN" sz="2400" dirty="0">
                <a:solidFill>
                  <a:prstClr val="white">
                    <a:lumMod val="95000"/>
                  </a:prstClr>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45070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C995CE-2F4E-2147-AE28-414DCC6A03C3}"/>
              </a:ext>
            </a:extLst>
          </p:cNvPr>
          <p:cNvSpPr txBox="1"/>
          <p:nvPr/>
        </p:nvSpPr>
        <p:spPr>
          <a:xfrm>
            <a:off x="6946083" y="4227934"/>
            <a:ext cx="5616624" cy="1092607"/>
          </a:xfrm>
          <a:prstGeom prst="rect">
            <a:avLst/>
          </a:prstGeom>
          <a:noFill/>
        </p:spPr>
        <p:txBody>
          <a:bodyPr wrap="square" rtlCol="0">
            <a:spAutoFit/>
          </a:bodyPr>
          <a:lstStyle/>
          <a:p>
            <a:pPr defTabSz="1326253">
              <a:defRPr/>
            </a:pPr>
            <a:r>
              <a:rPr kumimoji="1" lang="zh-CN" altLang="en-US" sz="6500" b="1" dirty="0">
                <a:solidFill>
                  <a:schemeClr val="bg1">
                    <a:lumMod val="95000"/>
                  </a:schemeClr>
                </a:solidFill>
                <a:latin typeface="Microsoft YaHei" panose="020B0503020204020204" pitchFamily="34" charset="-122"/>
                <a:ea typeface="Microsoft YaHei" panose="020B0503020204020204" pitchFamily="34" charset="-122"/>
              </a:rPr>
              <a:t>感</a:t>
            </a:r>
            <a:r>
              <a:rPr kumimoji="1" lang="en-US" altLang="zh-CN" sz="6500" b="1" dirty="0">
                <a:solidFill>
                  <a:schemeClr val="bg1">
                    <a:lumMod val="95000"/>
                  </a:schemeClr>
                </a:solidFill>
                <a:latin typeface="Microsoft YaHei" panose="020B0503020204020204" pitchFamily="34" charset="-122"/>
                <a:ea typeface="Microsoft YaHei" panose="020B0503020204020204" pitchFamily="34" charset="-122"/>
              </a:rPr>
              <a:t>  </a:t>
            </a:r>
            <a:r>
              <a:rPr kumimoji="1" lang="zh-CN" altLang="en-US" sz="6500" b="1" dirty="0">
                <a:solidFill>
                  <a:schemeClr val="bg1">
                    <a:lumMod val="95000"/>
                  </a:schemeClr>
                </a:solidFill>
                <a:latin typeface="Microsoft YaHei" panose="020B0503020204020204" pitchFamily="34" charset="-122"/>
                <a:ea typeface="Microsoft YaHei" panose="020B0503020204020204" pitchFamily="34" charset="-122"/>
              </a:rPr>
              <a:t>谢</a:t>
            </a:r>
            <a:r>
              <a:rPr kumimoji="1" lang="en-US" altLang="zh-CN" sz="6500" b="1" dirty="0">
                <a:solidFill>
                  <a:schemeClr val="bg1">
                    <a:lumMod val="95000"/>
                  </a:schemeClr>
                </a:solidFill>
                <a:latin typeface="Microsoft YaHei" panose="020B0503020204020204" pitchFamily="34" charset="-122"/>
                <a:ea typeface="Microsoft YaHei" panose="020B0503020204020204" pitchFamily="34" charset="-122"/>
              </a:rPr>
              <a:t>  </a:t>
            </a:r>
            <a:r>
              <a:rPr kumimoji="1" lang="zh-CN" altLang="en-US" sz="6500" b="1" dirty="0">
                <a:solidFill>
                  <a:schemeClr val="bg1">
                    <a:lumMod val="95000"/>
                  </a:schemeClr>
                </a:solidFill>
                <a:latin typeface="Microsoft YaHei" panose="020B0503020204020204" pitchFamily="34" charset="-122"/>
                <a:ea typeface="Microsoft YaHei" panose="020B0503020204020204" pitchFamily="34" charset="-122"/>
              </a:rPr>
              <a:t>聆</a:t>
            </a:r>
            <a:r>
              <a:rPr kumimoji="1" lang="en-US" altLang="zh-CN" sz="6500" b="1" dirty="0">
                <a:solidFill>
                  <a:schemeClr val="bg1">
                    <a:lumMod val="95000"/>
                  </a:schemeClr>
                </a:solidFill>
                <a:latin typeface="Microsoft YaHei" panose="020B0503020204020204" pitchFamily="34" charset="-122"/>
                <a:ea typeface="Microsoft YaHei" panose="020B0503020204020204" pitchFamily="34" charset="-122"/>
              </a:rPr>
              <a:t>  </a:t>
            </a:r>
            <a:r>
              <a:rPr kumimoji="1" lang="zh-CN" altLang="en-US" sz="6500" b="1" dirty="0">
                <a:solidFill>
                  <a:schemeClr val="bg1">
                    <a:lumMod val="95000"/>
                  </a:schemeClr>
                </a:solidFill>
                <a:latin typeface="Microsoft YaHei" panose="020B0503020204020204" pitchFamily="34" charset="-122"/>
                <a:ea typeface="Microsoft YaHei" panose="020B0503020204020204" pitchFamily="34" charset="-122"/>
              </a:rPr>
              <a:t>听</a:t>
            </a:r>
          </a:p>
        </p:txBody>
      </p:sp>
      <p:sp>
        <p:nvSpPr>
          <p:cNvPr id="5" name="文本框 4">
            <a:extLst>
              <a:ext uri="{FF2B5EF4-FFF2-40B4-BE49-F238E27FC236}">
                <a16:creationId xmlns:a16="http://schemas.microsoft.com/office/drawing/2014/main" id="{EED0D21B-4FBD-40A7-A3C3-0C56DD7492B3}"/>
              </a:ext>
            </a:extLst>
          </p:cNvPr>
          <p:cNvSpPr txBox="1"/>
          <p:nvPr/>
        </p:nvSpPr>
        <p:spPr>
          <a:xfrm>
            <a:off x="2659068" y="6604198"/>
            <a:ext cx="14190653" cy="1200329"/>
          </a:xfrm>
          <a:prstGeom prst="rect">
            <a:avLst/>
          </a:prstGeom>
          <a:noFill/>
        </p:spPr>
        <p:txBody>
          <a:bodyPr wrap="square" rtlCol="0">
            <a:spAutoFit/>
          </a:bodyPr>
          <a:lstStyle/>
          <a:p>
            <a:pPr lvl="0" algn="ctr">
              <a:lnSpc>
                <a:spcPct val="150000"/>
              </a:lnSpc>
            </a:pPr>
            <a:r>
              <a:rPr kumimoji="1" lang="zh-CN" altLang="en-US" sz="2400" dirty="0" smtClean="0">
                <a:solidFill>
                  <a:prstClr val="white">
                    <a:lumMod val="95000"/>
                  </a:prstClr>
                </a:solidFill>
                <a:latin typeface="楷体" panose="02010609060101010101" pitchFamily="49" charset="-122"/>
                <a:ea typeface="楷体" panose="02010609060101010101" pitchFamily="49" charset="-122"/>
              </a:rPr>
              <a:t>王凯</a:t>
            </a:r>
            <a:r>
              <a:rPr kumimoji="1" lang="en-US" altLang="zh-CN" sz="2400" dirty="0">
                <a:solidFill>
                  <a:prstClr val="white">
                    <a:lumMod val="95000"/>
                  </a:prstClr>
                </a:solidFill>
                <a:latin typeface="楷体" panose="02010609060101010101" pitchFamily="49" charset="-122"/>
                <a:ea typeface="楷体" panose="02010609060101010101" pitchFamily="49" charset="-122"/>
              </a:rPr>
              <a:t> </a:t>
            </a:r>
            <a:r>
              <a:rPr kumimoji="1" lang="zh-CN" altLang="en-US" sz="2400" dirty="0" smtClean="0">
                <a:solidFill>
                  <a:prstClr val="white">
                    <a:lumMod val="95000"/>
                  </a:prstClr>
                </a:solidFill>
                <a:latin typeface="楷体" panose="02010609060101010101" pitchFamily="49" charset="-122"/>
                <a:ea typeface="楷体" panose="02010609060101010101" pitchFamily="49" charset="-122"/>
              </a:rPr>
              <a:t>腾</a:t>
            </a:r>
            <a:r>
              <a:rPr kumimoji="1" lang="zh-CN" altLang="en-US" sz="2400" dirty="0">
                <a:solidFill>
                  <a:prstClr val="white">
                    <a:lumMod val="95000"/>
                  </a:prstClr>
                </a:solidFill>
                <a:latin typeface="楷体" panose="02010609060101010101" pitchFamily="49" charset="-122"/>
                <a:ea typeface="楷体" panose="02010609060101010101" pitchFamily="49" charset="-122"/>
              </a:rPr>
              <a:t>讯安全湛泸实验室</a:t>
            </a:r>
            <a:endParaRPr kumimoji="1" lang="en-US" altLang="zh-CN" sz="2400" dirty="0">
              <a:solidFill>
                <a:prstClr val="white">
                  <a:lumMod val="95000"/>
                </a:prstClr>
              </a:solidFill>
              <a:latin typeface="楷体" panose="02010609060101010101" pitchFamily="49" charset="-122"/>
              <a:ea typeface="楷体" panose="02010609060101010101" pitchFamily="49" charset="-122"/>
            </a:endParaRPr>
          </a:p>
          <a:p>
            <a:pPr lvl="0" algn="ctr">
              <a:lnSpc>
                <a:spcPct val="150000"/>
              </a:lnSpc>
            </a:pPr>
            <a:r>
              <a:rPr kumimoji="1" lang="en-US" altLang="zh-CN" sz="2400" dirty="0">
                <a:solidFill>
                  <a:prstClr val="white">
                    <a:lumMod val="95000"/>
                  </a:prstClr>
                </a:solidFill>
                <a:latin typeface="楷体" panose="02010609060101010101" pitchFamily="49" charset="-122"/>
                <a:ea typeface="楷体" panose="02010609060101010101" pitchFamily="49" charset="-122"/>
              </a:rPr>
              <a:t>kamewang@tencent.com</a:t>
            </a:r>
          </a:p>
        </p:txBody>
      </p:sp>
    </p:spTree>
    <p:extLst>
      <p:ext uri="{BB962C8B-B14F-4D97-AF65-F5344CB8AC3E}">
        <p14:creationId xmlns:p14="http://schemas.microsoft.com/office/powerpoint/2010/main" val="10343202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C995CE-2F4E-2147-AE28-414DCC6A03C3}"/>
              </a:ext>
            </a:extLst>
          </p:cNvPr>
          <p:cNvSpPr txBox="1"/>
          <p:nvPr/>
        </p:nvSpPr>
        <p:spPr>
          <a:xfrm>
            <a:off x="758997" y="4227934"/>
            <a:ext cx="17989205" cy="949299"/>
          </a:xfrm>
          <a:prstGeom prst="rect">
            <a:avLst/>
          </a:prstGeom>
          <a:noFill/>
        </p:spPr>
        <p:txBody>
          <a:bodyPr wrap="square" rtlCol="0">
            <a:spAutoFit/>
          </a:bodyPr>
          <a:lstStyle/>
          <a:p>
            <a:pPr algn="ctr" defTabSz="1326253">
              <a:lnSpc>
                <a:spcPct val="150000"/>
              </a:lnSpc>
              <a:defRPr/>
            </a:pPr>
            <a:r>
              <a:rPr kumimoji="1" lang="zh-CN" altLang="en-US" sz="4400" b="1" i="1" dirty="0">
                <a:solidFill>
                  <a:schemeClr val="bg1">
                    <a:lumMod val="95000"/>
                  </a:schemeClr>
                </a:solidFill>
                <a:latin typeface="楷体" panose="02010609060101010101" pitchFamily="49" charset="-122"/>
                <a:ea typeface="楷体" panose="02010609060101010101" pitchFamily="49" charset="-122"/>
              </a:rPr>
              <a:t>备讲</a:t>
            </a:r>
            <a:endParaRPr kumimoji="1" lang="en-US" altLang="zh-CN" sz="4400" b="1" i="1" dirty="0">
              <a:solidFill>
                <a:schemeClr val="bg1">
                  <a:lumMod val="95000"/>
                </a:schemeClr>
              </a:solidFill>
              <a:latin typeface="楷体" panose="02010609060101010101" pitchFamily="49" charset="-122"/>
              <a:ea typeface="楷体" panose="02010609060101010101" pitchFamily="49" charset="-122"/>
            </a:endParaRPr>
          </a:p>
        </p:txBody>
      </p:sp>
      <p:pic>
        <p:nvPicPr>
          <p:cNvPr id="9" name="Picture 8">
            <a:extLst>
              <a:ext uri="{FF2B5EF4-FFF2-40B4-BE49-F238E27FC236}">
                <a16:creationId xmlns:a16="http://schemas.microsoft.com/office/drawing/2014/main" id="{E41537F3-B346-3E45-AF8D-B181E29BBF5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22025"/>
          <a:stretch/>
        </p:blipFill>
        <p:spPr>
          <a:xfrm>
            <a:off x="17171218" y="26399"/>
            <a:ext cx="2049886" cy="1003300"/>
          </a:xfrm>
          <a:prstGeom prst="rect">
            <a:avLst/>
          </a:prstGeom>
        </p:spPr>
      </p:pic>
    </p:spTree>
    <p:extLst>
      <p:ext uri="{BB962C8B-B14F-4D97-AF65-F5344CB8AC3E}">
        <p14:creationId xmlns:p14="http://schemas.microsoft.com/office/powerpoint/2010/main" val="26278942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58B5918B-4DB4-459B-B0BA-2F7588550D14}"/>
              </a:ext>
            </a:extLst>
          </p:cNvPr>
          <p:cNvSpPr txBox="1"/>
          <p:nvPr/>
        </p:nvSpPr>
        <p:spPr>
          <a:xfrm>
            <a:off x="3867264" y="3009900"/>
            <a:ext cx="11775847" cy="37856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3200" dirty="0">
                <a:solidFill>
                  <a:schemeClr val="bg1">
                    <a:lumMod val="95000"/>
                  </a:schemeClr>
                </a:solidFill>
                <a:latin typeface="微软雅黑" panose="020B0503020204020204" pitchFamily="34" charset="-122"/>
                <a:ea typeface="微软雅黑" panose="020B0503020204020204" pitchFamily="34" charset="-122"/>
              </a:rPr>
              <a:t>利用在容器内可见、可控的宿主系统状态：</a:t>
            </a:r>
            <a:endParaRPr kumimoji="1" lang="en-US" altLang="zh-CN" sz="3200" dirty="0">
              <a:solidFill>
                <a:schemeClr val="bg1">
                  <a:lumMod val="95000"/>
                </a:schemeClr>
              </a:solidFill>
              <a:latin typeface="微软雅黑" panose="020B0503020204020204" pitchFamily="34" charset="-122"/>
              <a:ea typeface="微软雅黑" panose="020B0503020204020204" pitchFamily="34" charset="-122"/>
            </a:endParaRPr>
          </a:p>
          <a:p>
            <a:pPr marL="720725" indent="-366713">
              <a:lnSpc>
                <a:spcPct val="150000"/>
              </a:lnSpc>
              <a:buFont typeface="Wingdings" panose="05000000000000000000" pitchFamily="2" charset="2"/>
              <a:buChar char="ü"/>
            </a:pPr>
            <a:r>
              <a:rPr kumimoji="1" lang="zh-CN" altLang="en-US" sz="3200" dirty="0">
                <a:solidFill>
                  <a:schemeClr val="bg1">
                    <a:lumMod val="95000"/>
                  </a:schemeClr>
                </a:solidFill>
                <a:latin typeface="楷体" panose="02010609060101010101" pitchFamily="49" charset="-122"/>
                <a:ea typeface="楷体" panose="02010609060101010101" pitchFamily="49" charset="-122"/>
              </a:rPr>
              <a:t>总进程数</a:t>
            </a:r>
            <a:r>
              <a:rPr kumimoji="1" lang="en-US" altLang="zh-CN" sz="3200" dirty="0">
                <a:solidFill>
                  <a:schemeClr val="bg1">
                    <a:lumMod val="95000"/>
                  </a:schemeClr>
                </a:solidFill>
                <a:latin typeface="楷体" panose="02010609060101010101" pitchFamily="49" charset="-122"/>
                <a:ea typeface="楷体" panose="02010609060101010101" pitchFamily="49" charset="-122"/>
              </a:rPr>
              <a:t>/</a:t>
            </a:r>
            <a:r>
              <a:rPr kumimoji="1" lang="zh-CN" altLang="en-US" sz="3200" dirty="0">
                <a:solidFill>
                  <a:schemeClr val="bg1">
                    <a:lumMod val="95000"/>
                  </a:schemeClr>
                </a:solidFill>
                <a:latin typeface="楷体" panose="02010609060101010101" pitchFamily="49" charset="-122"/>
                <a:ea typeface="楷体" panose="02010609060101010101" pitchFamily="49" charset="-122"/>
              </a:rPr>
              <a:t>线程数</a:t>
            </a:r>
            <a:endParaRPr kumimoji="1" lang="en-US" altLang="zh-CN" sz="3200" dirty="0">
              <a:solidFill>
                <a:schemeClr val="bg1">
                  <a:lumMod val="95000"/>
                </a:schemeClr>
              </a:solidFill>
              <a:latin typeface="楷体" panose="02010609060101010101" pitchFamily="49" charset="-122"/>
              <a:ea typeface="楷体" panose="02010609060101010101" pitchFamily="49" charset="-122"/>
            </a:endParaRPr>
          </a:p>
          <a:p>
            <a:pPr marL="720725" indent="-366713">
              <a:lnSpc>
                <a:spcPct val="150000"/>
              </a:lnSpc>
              <a:buFont typeface="Wingdings" panose="05000000000000000000" pitchFamily="2" charset="2"/>
              <a:buChar char="ü"/>
            </a:pPr>
            <a:r>
              <a:rPr kumimoji="1" lang="zh-CN" altLang="en-US" sz="3200" dirty="0">
                <a:solidFill>
                  <a:schemeClr val="bg1">
                    <a:lumMod val="95000"/>
                  </a:schemeClr>
                </a:solidFill>
                <a:latin typeface="楷体" panose="02010609060101010101" pitchFamily="49" charset="-122"/>
                <a:ea typeface="楷体" panose="02010609060101010101" pitchFamily="49" charset="-122"/>
              </a:rPr>
              <a:t>文件句柄总数</a:t>
            </a:r>
            <a:endParaRPr kumimoji="1" lang="en-US" altLang="zh-CN" sz="3200" dirty="0">
              <a:solidFill>
                <a:schemeClr val="bg1">
                  <a:lumMod val="95000"/>
                </a:schemeClr>
              </a:solidFill>
              <a:latin typeface="楷体" panose="02010609060101010101" pitchFamily="49" charset="-122"/>
              <a:ea typeface="楷体" panose="02010609060101010101" pitchFamily="49" charset="-122"/>
            </a:endParaRPr>
          </a:p>
          <a:p>
            <a:pPr marL="720725" indent="-366713">
              <a:lnSpc>
                <a:spcPct val="150000"/>
              </a:lnSpc>
              <a:buFont typeface="Wingdings" panose="05000000000000000000" pitchFamily="2" charset="2"/>
              <a:buChar char="ü"/>
            </a:pPr>
            <a:r>
              <a:rPr kumimoji="1" lang="zh-CN" altLang="en-US" sz="3200" dirty="0">
                <a:solidFill>
                  <a:schemeClr val="bg1">
                    <a:lumMod val="95000"/>
                  </a:schemeClr>
                </a:solidFill>
                <a:latin typeface="楷体" panose="02010609060101010101" pitchFamily="49" charset="-122"/>
                <a:ea typeface="楷体" panose="02010609060101010101" pitchFamily="49" charset="-122"/>
              </a:rPr>
              <a:t>共享内存数</a:t>
            </a:r>
            <a:endParaRPr kumimoji="1" lang="en-US" altLang="zh-CN" sz="3200" dirty="0">
              <a:solidFill>
                <a:schemeClr val="bg1">
                  <a:lumMod val="95000"/>
                </a:schemeClr>
              </a:solidFill>
              <a:latin typeface="楷体" panose="02010609060101010101" pitchFamily="49" charset="-122"/>
              <a:ea typeface="楷体" panose="02010609060101010101" pitchFamily="49" charset="-122"/>
            </a:endParaRPr>
          </a:p>
          <a:p>
            <a:pPr marL="720725" indent="-366713">
              <a:lnSpc>
                <a:spcPct val="150000"/>
              </a:lnSpc>
              <a:buFont typeface="Wingdings" panose="05000000000000000000" pitchFamily="2" charset="2"/>
              <a:buChar char="ü"/>
            </a:pPr>
            <a:r>
              <a:rPr kumimoji="1" lang="en-US" altLang="zh-CN" sz="3200" dirty="0">
                <a:solidFill>
                  <a:schemeClr val="bg1">
                    <a:lumMod val="95000"/>
                  </a:schemeClr>
                </a:solidFill>
                <a:latin typeface="楷体" panose="02010609060101010101" pitchFamily="49" charset="-122"/>
                <a:ea typeface="楷体" panose="02010609060101010101" pitchFamily="49" charset="-122"/>
              </a:rPr>
              <a:t>……</a:t>
            </a:r>
          </a:p>
        </p:txBody>
      </p:sp>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5913881" cy="461665"/>
          </a:xfrm>
          <a:prstGeom prst="rect">
            <a:avLst/>
          </a:prstGeom>
          <a:noFill/>
        </p:spPr>
        <p:txBody>
          <a:bodyPr wrap="square" rtlCol="0">
            <a:spAutoFit/>
          </a:bodyPr>
          <a:lstStyle/>
          <a:p>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如何判定容器共享同一宿主设备？</a:t>
            </a:r>
          </a:p>
        </p:txBody>
      </p:sp>
    </p:spTree>
    <p:extLst>
      <p:ext uri="{BB962C8B-B14F-4D97-AF65-F5344CB8AC3E}">
        <p14:creationId xmlns:p14="http://schemas.microsoft.com/office/powerpoint/2010/main" val="2348332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C995CE-2F4E-2147-AE28-414DCC6A03C3}"/>
              </a:ext>
            </a:extLst>
          </p:cNvPr>
          <p:cNvSpPr txBox="1"/>
          <p:nvPr/>
        </p:nvSpPr>
        <p:spPr>
          <a:xfrm>
            <a:off x="759792" y="4341468"/>
            <a:ext cx="17989205" cy="1015663"/>
          </a:xfrm>
          <a:prstGeom prst="rect">
            <a:avLst/>
          </a:prstGeom>
          <a:noFill/>
        </p:spPr>
        <p:txBody>
          <a:bodyPr wrap="square" rtlCol="0">
            <a:spAutoFit/>
          </a:bodyPr>
          <a:lstStyle/>
          <a:p>
            <a:pPr algn="ctr" defTabSz="1326253">
              <a:defRPr/>
            </a:pPr>
            <a:r>
              <a:rPr kumimoji="1" lang="en-US" altLang="zh-CN" sz="6000" b="1"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6000" b="1" dirty="0">
                <a:solidFill>
                  <a:schemeClr val="bg1">
                    <a:lumMod val="95000"/>
                  </a:schemeClr>
                </a:solidFill>
                <a:latin typeface="Microsoft YaHei" panose="020B0503020204020204" pitchFamily="34" charset="-122"/>
                <a:ea typeface="Microsoft YaHei" panose="020B0503020204020204" pitchFamily="34" charset="-122"/>
              </a:rPr>
              <a:t>云服务简介</a:t>
            </a:r>
          </a:p>
        </p:txBody>
      </p:sp>
      <p:sp>
        <p:nvSpPr>
          <p:cNvPr id="8" name="文本框 4">
            <a:extLst>
              <a:ext uri="{FF2B5EF4-FFF2-40B4-BE49-F238E27FC236}">
                <a16:creationId xmlns:a16="http://schemas.microsoft.com/office/drawing/2014/main" id="{A1AFEE3C-8A3A-0B44-80AB-8F02701F6385}"/>
              </a:ext>
            </a:extLst>
          </p:cNvPr>
          <p:cNvSpPr txBox="1"/>
          <p:nvPr/>
        </p:nvSpPr>
        <p:spPr>
          <a:xfrm>
            <a:off x="528145" y="297217"/>
            <a:ext cx="2241473" cy="461665"/>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第一部分</a:t>
            </a:r>
          </a:p>
        </p:txBody>
      </p:sp>
    </p:spTree>
    <p:extLst>
      <p:ext uri="{BB962C8B-B14F-4D97-AF65-F5344CB8AC3E}">
        <p14:creationId xmlns:p14="http://schemas.microsoft.com/office/powerpoint/2010/main" val="4226171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58B5918B-4DB4-459B-B0BA-2F7588550D14}"/>
              </a:ext>
            </a:extLst>
          </p:cNvPr>
          <p:cNvSpPr txBox="1"/>
          <p:nvPr/>
        </p:nvSpPr>
        <p:spPr>
          <a:xfrm>
            <a:off x="2548517" y="3324158"/>
            <a:ext cx="6845837" cy="45243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云用户在不考虑服务器搭建和运营的情况下构建并运行应用程序和服务。</a:t>
            </a:r>
            <a:endPar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优点 </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for </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云用户：</a:t>
            </a:r>
            <a:endPar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endParaRPr>
          </a:p>
          <a:p>
            <a:pPr marL="711200" indent="-342900">
              <a:lnSpc>
                <a:spcPct val="150000"/>
              </a:lnSpc>
              <a:buFont typeface="Wingdings" panose="05000000000000000000" pitchFamily="2" charset="2"/>
              <a:buChar char="ü"/>
            </a:pPr>
            <a:r>
              <a:rPr kumimoji="1" lang="zh-CN" altLang="en-US" sz="2400" dirty="0">
                <a:solidFill>
                  <a:schemeClr val="bg1">
                    <a:lumMod val="95000"/>
                  </a:schemeClr>
                </a:solidFill>
                <a:latin typeface="楷体" panose="02010609060101010101" pitchFamily="49" charset="-122"/>
                <a:ea typeface="楷体" panose="02010609060101010101" pitchFamily="49" charset="-122"/>
              </a:rPr>
              <a:t>降低成本（运营 </a:t>
            </a:r>
            <a:r>
              <a:rPr kumimoji="1" lang="en-US" altLang="zh-CN" sz="2400" dirty="0">
                <a:solidFill>
                  <a:schemeClr val="bg1">
                    <a:lumMod val="95000"/>
                  </a:schemeClr>
                </a:solidFill>
                <a:latin typeface="楷体" panose="02010609060101010101" pitchFamily="49" charset="-122"/>
                <a:ea typeface="楷体" panose="02010609060101010101" pitchFamily="49" charset="-122"/>
              </a:rPr>
              <a:t>&amp; </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开发）；</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p>
            <a:pPr marL="711200" indent="-342900">
              <a:lnSpc>
                <a:spcPct val="150000"/>
              </a:lnSpc>
              <a:buFont typeface="Wingdings" panose="05000000000000000000" pitchFamily="2" charset="2"/>
              <a:buChar char="ü"/>
            </a:pPr>
            <a:r>
              <a:rPr kumimoji="1" lang="zh-CN" altLang="en-US" sz="2400" dirty="0">
                <a:solidFill>
                  <a:schemeClr val="bg1">
                    <a:lumMod val="95000"/>
                  </a:schemeClr>
                </a:solidFill>
                <a:latin typeface="楷体" panose="02010609060101010101" pitchFamily="49" charset="-122"/>
                <a:ea typeface="楷体" panose="02010609060101010101" pitchFamily="49" charset="-122"/>
              </a:rPr>
              <a:t>扩展性强（</a:t>
            </a:r>
            <a:r>
              <a:rPr kumimoji="1" lang="en-US" altLang="zh-CN" sz="2400" dirty="0">
                <a:solidFill>
                  <a:schemeClr val="bg1">
                    <a:lumMod val="95000"/>
                  </a:schemeClr>
                </a:solidFill>
                <a:latin typeface="楷体" panose="02010609060101010101" pitchFamily="49" charset="-122"/>
                <a:ea typeface="楷体" panose="02010609060101010101" pitchFamily="49" charset="-122"/>
              </a:rPr>
              <a:t>Docker</a:t>
            </a:r>
            <a:r>
              <a:rPr kumimoji="1" lang="zh-CN" altLang="en-US" sz="2400" dirty="0">
                <a:solidFill>
                  <a:schemeClr val="bg1">
                    <a:lumMod val="95000"/>
                  </a:schemeClr>
                </a:solidFill>
                <a:latin typeface="楷体" panose="02010609060101010101" pitchFamily="49" charset="-122"/>
                <a:ea typeface="楷体" panose="02010609060101010101" pitchFamily="49" charset="-122"/>
              </a:rPr>
              <a:t>容器的弹性部署）。</a:t>
            </a:r>
            <a:endParaRPr kumimoji="1" lang="en-US" altLang="zh-CN" sz="2400" dirty="0">
              <a:solidFill>
                <a:schemeClr val="bg1">
                  <a:lumMod val="95000"/>
                </a:schemeClr>
              </a:solidFill>
              <a:latin typeface="楷体" panose="02010609060101010101" pitchFamily="49" charset="-122"/>
              <a:ea typeface="楷体" panose="02010609060101010101" pitchFamily="49" charset="-122"/>
            </a:endParaRPr>
          </a:p>
          <a:p>
            <a:pPr marL="342900" indent="-342900">
              <a:lnSpc>
                <a:spcPct val="150000"/>
              </a:lnSpc>
              <a:buFont typeface="Arial" panose="020B0604020202020204" pitchFamily="34" charset="0"/>
              <a:buChar char="•"/>
            </a:pP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优点 </a:t>
            </a:r>
            <a:r>
              <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rPr>
              <a:t>for </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云厂商：</a:t>
            </a:r>
            <a:endPar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endParaRPr>
          </a:p>
          <a:p>
            <a:pPr marL="711200" indent="-342900">
              <a:lnSpc>
                <a:spcPct val="150000"/>
              </a:lnSpc>
              <a:buFont typeface="Wingdings" panose="05000000000000000000" pitchFamily="2" charset="2"/>
              <a:buChar char="ü"/>
            </a:pPr>
            <a:r>
              <a:rPr kumimoji="1" lang="zh-CN" altLang="en-US" sz="2400" dirty="0">
                <a:solidFill>
                  <a:schemeClr val="bg1">
                    <a:lumMod val="95000"/>
                  </a:schemeClr>
                </a:solidFill>
                <a:latin typeface="楷体" panose="02010609060101010101" pitchFamily="49" charset="-122"/>
                <a:ea typeface="楷体" panose="02010609060101010101" pitchFamily="49" charset="-122"/>
              </a:rPr>
              <a:t>最大程度租售计算资源。</a:t>
            </a:r>
          </a:p>
          <a:p>
            <a:pPr>
              <a:lnSpc>
                <a:spcPct val="150000"/>
              </a:lnSpc>
            </a:pPr>
            <a:endPar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5913881" cy="830997"/>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solidFill>
                <a:latin typeface="Microsoft YaHei" panose="020B0503020204020204" pitchFamily="34" charset="-122"/>
                <a:ea typeface="Microsoft YaHei" panose="020B0503020204020204" pitchFamily="34" charset="-122"/>
              </a:rPr>
              <a:t>云服务简介</a:t>
            </a:r>
          </a:p>
          <a:p>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A6503EAB-0E68-4E1A-BFA8-CE232CD330FC}"/>
              </a:ext>
            </a:extLst>
          </p:cNvPr>
          <p:cNvSpPr txBox="1"/>
          <p:nvPr/>
        </p:nvSpPr>
        <p:spPr>
          <a:xfrm>
            <a:off x="2548517" y="2571750"/>
            <a:ext cx="6845837" cy="553998"/>
          </a:xfrm>
          <a:prstGeom prst="rect">
            <a:avLst/>
          </a:prstGeom>
          <a:noFill/>
        </p:spPr>
        <p:txBody>
          <a:bodyPr wrap="square" rtlCol="0">
            <a:spAutoFit/>
          </a:bodyPr>
          <a:lstStyle/>
          <a:p>
            <a:r>
              <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rPr>
              <a:t>AKA. </a:t>
            </a:r>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无服务器计算</a:t>
            </a:r>
          </a:p>
        </p:txBody>
      </p:sp>
      <p:pic>
        <p:nvPicPr>
          <p:cNvPr id="1026" name="Picture 2" descr="AWS Lambda å·¥ä½åç">
            <a:extLst>
              <a:ext uri="{FF2B5EF4-FFF2-40B4-BE49-F238E27FC236}">
                <a16:creationId xmlns:a16="http://schemas.microsoft.com/office/drawing/2014/main" id="{1AB37B26-2ADD-4EB6-896C-6BDB8C656A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6" t="6200" r="2222" b="8879"/>
          <a:stretch/>
        </p:blipFill>
        <p:spPr bwMode="auto">
          <a:xfrm>
            <a:off x="10186442" y="3758951"/>
            <a:ext cx="8640960" cy="2232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3440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5913881" cy="830997"/>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solidFill>
                <a:latin typeface="Microsoft YaHei" panose="020B0503020204020204" pitchFamily="34" charset="-122"/>
                <a:ea typeface="Microsoft YaHei" panose="020B0503020204020204" pitchFamily="34" charset="-122"/>
              </a:rPr>
              <a:t>云服务简介</a:t>
            </a:r>
          </a:p>
          <a:p>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A6503EAB-0E68-4E1A-BFA8-CE232CD330FC}"/>
              </a:ext>
            </a:extLst>
          </p:cNvPr>
          <p:cNvSpPr txBox="1"/>
          <p:nvPr/>
        </p:nvSpPr>
        <p:spPr>
          <a:xfrm>
            <a:off x="2548517" y="2571750"/>
            <a:ext cx="6845837" cy="2446824"/>
          </a:xfrm>
          <a:prstGeom prst="rect">
            <a:avLst/>
          </a:prstGeom>
          <a:noFill/>
        </p:spPr>
        <p:txBody>
          <a:bodyPr wrap="square" rtlCol="0">
            <a:spAutoFit/>
          </a:bodyPr>
          <a:lstStyle/>
          <a:p>
            <a:pPr>
              <a:lnSpc>
                <a:spcPct val="150000"/>
              </a:lnSpc>
            </a:pPr>
            <a:r>
              <a:rPr kumimoji="1" lang="en-US" altLang="zh-CN" sz="30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rPr>
              <a:t> ≈ </a:t>
            </a:r>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云函数</a:t>
            </a:r>
            <a:endPar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endParaRPr>
          </a:p>
          <a:p>
            <a:pPr marL="342900" lvl="0" indent="-342900">
              <a:lnSpc>
                <a:spcPct val="150000"/>
              </a:lnSpc>
              <a:buFont typeface="Arial" panose="020B0604020202020204" pitchFamily="34" charset="0"/>
              <a:buChar char="•"/>
            </a:pPr>
            <a:r>
              <a:rPr kumimoji="1" lang="en-US" altLang="zh-CN" sz="2400" dirty="0">
                <a:solidFill>
                  <a:prstClr val="white">
                    <a:lumMod val="95000"/>
                  </a:prstClr>
                </a:solidFill>
                <a:latin typeface="微软雅黑" panose="020B0503020204020204" pitchFamily="34" charset="-122"/>
                <a:ea typeface="微软雅黑" panose="020B0503020204020204" pitchFamily="34" charset="-122"/>
              </a:rPr>
              <a:t>Function as a Service (</a:t>
            </a:r>
            <a:r>
              <a:rPr kumimoji="1" lang="en-US" altLang="zh-CN" sz="2400" dirty="0" err="1">
                <a:solidFill>
                  <a:prstClr val="white">
                    <a:lumMod val="95000"/>
                  </a:prstClr>
                </a:solidFill>
                <a:latin typeface="微软雅黑" panose="020B0503020204020204" pitchFamily="34" charset="-122"/>
                <a:ea typeface="微软雅黑" panose="020B0503020204020204" pitchFamily="34" charset="-122"/>
              </a:rPr>
              <a:t>FaaS</a:t>
            </a:r>
            <a:r>
              <a:rPr kumimoji="1" lang="en-US" altLang="zh-CN" sz="2400" dirty="0">
                <a:solidFill>
                  <a:prstClr val="white">
                    <a:lumMod val="95000"/>
                  </a:prstClr>
                </a:solidFill>
                <a:latin typeface="微软雅黑" panose="020B0503020204020204" pitchFamily="34" charset="-122"/>
                <a:ea typeface="微软雅黑" panose="020B0503020204020204" pitchFamily="34" charset="-122"/>
              </a:rPr>
              <a:t>)</a:t>
            </a: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云函数是最为主流的一种</a:t>
            </a:r>
            <a:r>
              <a:rPr kumimoji="1" lang="en-US" altLang="zh-CN" sz="2400" dirty="0" err="1">
                <a:solidFill>
                  <a:prstClr val="white">
                    <a:lumMod val="95000"/>
                  </a:prstClr>
                </a:solidFill>
                <a:latin typeface="微软雅黑" panose="020B0503020204020204" pitchFamily="34" charset="-122"/>
                <a:ea typeface="微软雅黑" panose="020B0503020204020204" pitchFamily="34" charset="-122"/>
              </a:rPr>
              <a:t>Serverless</a:t>
            </a: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服务形式；</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a:p>
            <a:pPr marL="342900" lvl="0" indent="-342900">
              <a:lnSpc>
                <a:spcPct val="150000"/>
              </a:lnSpc>
              <a:buFont typeface="Arial" panose="020B0604020202020204" pitchFamily="34" charset="0"/>
              <a:buChar char="•"/>
            </a:pPr>
            <a:r>
              <a:rPr kumimoji="1" lang="zh-CN" altLang="en-US" sz="2400" dirty="0">
                <a:solidFill>
                  <a:prstClr val="white">
                    <a:lumMod val="95000"/>
                  </a:prstClr>
                </a:solidFill>
                <a:latin typeface="微软雅黑" panose="020B0503020204020204" pitchFamily="34" charset="-122"/>
                <a:ea typeface="微软雅黑" panose="020B0503020204020204" pitchFamily="34" charset="-122"/>
              </a:rPr>
              <a:t>云函数编写语言以脚本语言为主。</a:t>
            </a:r>
            <a:endParaRPr kumimoji="1" lang="en-US" altLang="zh-CN" sz="2400" dirty="0">
              <a:solidFill>
                <a:prstClr val="white">
                  <a:lumMod val="95000"/>
                </a:prstClr>
              </a:solidFill>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99D6C569-F3AE-4563-9AF8-2DFF83008607}"/>
              </a:ext>
            </a:extLst>
          </p:cNvPr>
          <p:cNvGrpSpPr/>
          <p:nvPr/>
        </p:nvGrpSpPr>
        <p:grpSpPr>
          <a:xfrm>
            <a:off x="10618490" y="2637673"/>
            <a:ext cx="6314770" cy="5354494"/>
            <a:chOff x="2463308" y="3949968"/>
            <a:chExt cx="6816953" cy="5361442"/>
          </a:xfrm>
        </p:grpSpPr>
        <p:pic>
          <p:nvPicPr>
            <p:cNvPr id="2058" name="Picture 10" descr="ânodejs logoâçå¾çæç´¢ç»æ">
              <a:extLst>
                <a:ext uri="{FF2B5EF4-FFF2-40B4-BE49-F238E27FC236}">
                  <a16:creationId xmlns:a16="http://schemas.microsoft.com/office/drawing/2014/main" id="{90FE427B-37FD-455B-A6BE-7E331DA2EC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21" b="17725"/>
            <a:stretch/>
          </p:blipFill>
          <p:spPr bwMode="auto">
            <a:xfrm>
              <a:off x="6581264" y="4186258"/>
              <a:ext cx="2698997" cy="79288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âpython logoâçå¾çæç´¢ç»æ">
              <a:extLst>
                <a:ext uri="{FF2B5EF4-FFF2-40B4-BE49-F238E27FC236}">
                  <a16:creationId xmlns:a16="http://schemas.microsoft.com/office/drawing/2014/main" id="{16F37F59-2112-4CFD-848C-11046FC90D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694" b="33085"/>
            <a:stretch/>
          </p:blipFill>
          <p:spPr bwMode="auto">
            <a:xfrm>
              <a:off x="2463308" y="6300175"/>
              <a:ext cx="2877905" cy="1099973"/>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5894AD85-B207-4C48-AF17-21C1DCCCBA5D}"/>
                </a:ext>
              </a:extLst>
            </p:cNvPr>
            <p:cNvPicPr>
              <a:picLocks noChangeAspect="1"/>
            </p:cNvPicPr>
            <p:nvPr/>
          </p:nvPicPr>
          <p:blipFill rotWithShape="1">
            <a:blip r:embed="rId4"/>
            <a:srcRect t="13460" b="15323"/>
            <a:stretch/>
          </p:blipFill>
          <p:spPr>
            <a:xfrm>
              <a:off x="2660808" y="3949968"/>
              <a:ext cx="2123413" cy="1512200"/>
            </a:xfrm>
            <a:prstGeom prst="rect">
              <a:avLst/>
            </a:prstGeom>
          </p:spPr>
        </p:pic>
        <p:pic>
          <p:nvPicPr>
            <p:cNvPr id="2074" name="Picture 26" descr="âgo programming language logoâçå¾çæç´¢ç»æ">
              <a:extLst>
                <a:ext uri="{FF2B5EF4-FFF2-40B4-BE49-F238E27FC236}">
                  <a16:creationId xmlns:a16="http://schemas.microsoft.com/office/drawing/2014/main" id="{F57F15D1-F8E9-4436-8D87-673FF81888F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3412" r="93529">
                          <a14:foregroundMark x1="11765" y1="38333" x2="13294" y2="38333"/>
                          <a14:foregroundMark x1="8235" y1="38333" x2="10000" y2="38333"/>
                          <a14:foregroundMark x1="14118" y1="43958" x2="12353" y2="43750"/>
                          <a14:foregroundMark x1="4471" y1="43958" x2="3529" y2="43958"/>
                          <a14:foregroundMark x1="15176" y1="49167" x2="13294" y2="48542"/>
                          <a14:foregroundMark x1="30471" y1="34792" x2="29529" y2="35208"/>
                          <a14:foregroundMark x1="78353" y1="43958" x2="76588" y2="42708"/>
                          <a14:foregroundMark x1="93412" y1="40833" x2="93412" y2="43333"/>
                          <a14:foregroundMark x1="93529" y1="22708" x2="93176" y2="20417"/>
                          <a14:foregroundMark x1="88000" y1="23333" x2="87882" y2="25625"/>
                          <a14:foregroundMark x1="86706" y1="23125" x2="86706" y2="26250"/>
                          <a14:foregroundMark x1="76941" y1="25625" x2="76941" y2="28125"/>
                          <a14:backgroundMark x1="29882" y1="42083" x2="29882" y2="42083"/>
                          <a14:backgroundMark x1="27176" y1="44375" x2="27176" y2="49792"/>
                          <a14:backgroundMark x1="39412" y1="41875" x2="38000" y2="40833"/>
                          <a14:backgroundMark x1="54471" y1="46875" x2="52353" y2="45833"/>
                          <a14:backgroundMark x1="18471" y1="41875" x2="17529" y2="43958"/>
                        </a14:backgroundRemoval>
                      </a14:imgEffect>
                    </a14:imgLayer>
                  </a14:imgProps>
                </a:ext>
                <a:ext uri="{28A0092B-C50C-407E-A947-70E740481C1C}">
                  <a14:useLocalDpi xmlns:a14="http://schemas.microsoft.com/office/drawing/2010/main" val="0"/>
                </a:ext>
              </a:extLst>
            </a:blip>
            <a:srcRect/>
            <a:stretch>
              <a:fillRect/>
            </a:stretch>
          </p:blipFill>
          <p:spPr bwMode="auto">
            <a:xfrm>
              <a:off x="6551584" y="5844228"/>
              <a:ext cx="2644065" cy="1493119"/>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âjava developerâçå¾çæç´¢ç»æ">
              <a:extLst>
                <a:ext uri="{FF2B5EF4-FFF2-40B4-BE49-F238E27FC236}">
                  <a16:creationId xmlns:a16="http://schemas.microsoft.com/office/drawing/2014/main" id="{3AAB891F-9911-4276-A971-67FB6AD4B09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788" b="92822" l="4457" r="94674">
                          <a14:foregroundMark x1="55109" y1="44535" x2="55109" y2="44535"/>
                          <a14:foregroundMark x1="73804" y1="49592" x2="73804" y2="49592"/>
                          <a14:foregroundMark x1="89783" y1="47961" x2="89783" y2="47961"/>
                          <a14:foregroundMark x1="94674" y1="52692" x2="94674" y2="52692"/>
                          <a14:foregroundMark x1="19022" y1="31811" x2="19022" y2="31811"/>
                          <a14:foregroundMark x1="27283" y1="32626" x2="27283" y2="32626"/>
                          <a14:foregroundMark x1="23370" y1="51223" x2="23370" y2="51223"/>
                          <a14:foregroundMark x1="43696" y1="54976" x2="43696" y2="54976"/>
                          <a14:foregroundMark x1="44239" y1="56281" x2="45217" y2="60685"/>
                          <a14:foregroundMark x1="39783" y1="53018" x2="40217" y2="53018"/>
                          <a14:foregroundMark x1="39239" y1="67863" x2="37935" y2="68842"/>
                          <a14:foregroundMark x1="30652" y1="58401" x2="28152" y2="58401"/>
                          <a14:foregroundMark x1="28261" y1="67700" x2="26522" y2="68189"/>
                          <a14:foregroundMark x1="28913" y1="78630" x2="24457" y2="78303"/>
                          <a14:foregroundMark x1="30652" y1="87276" x2="26196" y2="87765"/>
                          <a14:foregroundMark x1="33587" y1="92333" x2="28587" y2="92985"/>
                          <a14:foregroundMark x1="4457" y1="84502" x2="5978" y2="86297"/>
                        </a14:backgroundRemoval>
                      </a14:imgEffect>
                    </a14:imgLayer>
                  </a14:imgProps>
                </a:ext>
                <a:ext uri="{28A0092B-C50C-407E-A947-70E740481C1C}">
                  <a14:useLocalDpi xmlns:a14="http://schemas.microsoft.com/office/drawing/2010/main" val="0"/>
                </a:ext>
              </a:extLst>
            </a:blip>
            <a:srcRect/>
            <a:stretch>
              <a:fillRect/>
            </a:stretch>
          </p:blipFill>
          <p:spPr bwMode="auto">
            <a:xfrm>
              <a:off x="4945829" y="7544028"/>
              <a:ext cx="2652514" cy="176738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矩形 1">
            <a:extLst>
              <a:ext uri="{FF2B5EF4-FFF2-40B4-BE49-F238E27FC236}">
                <a16:creationId xmlns:a16="http://schemas.microsoft.com/office/drawing/2014/main" id="{F26A85B8-062C-4723-8DDF-4BB99F6F7F46}"/>
              </a:ext>
            </a:extLst>
          </p:cNvPr>
          <p:cNvSpPr/>
          <p:nvPr/>
        </p:nvSpPr>
        <p:spPr>
          <a:xfrm>
            <a:off x="2553975" y="5628227"/>
            <a:ext cx="5570756" cy="559769"/>
          </a:xfrm>
          <a:prstGeom prst="rect">
            <a:avLst/>
          </a:prstGeom>
        </p:spPr>
        <p:txBody>
          <a:bodyPr wrap="none">
            <a:spAutoFit/>
          </a:bodyPr>
          <a:lstStyle/>
          <a:p>
            <a:pPr>
              <a:lnSpc>
                <a:spcPct val="150000"/>
              </a:lnSpc>
            </a:pPr>
            <a:r>
              <a:rPr kumimoji="1" lang="zh-CN" altLang="en-US"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实际还可支持：</a:t>
            </a:r>
            <a:r>
              <a:rPr kumimoji="1" lang="en-US" altLang="zh-CN"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C/C++</a:t>
            </a:r>
            <a:r>
              <a:rPr kumimoji="1" lang="zh-CN" altLang="en-US"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库或可执行程序。</a:t>
            </a:r>
          </a:p>
        </p:txBody>
      </p:sp>
      <p:pic>
        <p:nvPicPr>
          <p:cNvPr id="3" name="图片 2">
            <a:extLst>
              <a:ext uri="{FF2B5EF4-FFF2-40B4-BE49-F238E27FC236}">
                <a16:creationId xmlns:a16="http://schemas.microsoft.com/office/drawing/2014/main" id="{303DB730-1DF6-4763-ABAF-56C9148421EA}"/>
              </a:ext>
            </a:extLst>
          </p:cNvPr>
          <p:cNvPicPr>
            <a:picLocks noChangeAspect="1"/>
          </p:cNvPicPr>
          <p:nvPr/>
        </p:nvPicPr>
        <p:blipFill>
          <a:blip r:embed="rId9"/>
          <a:stretch>
            <a:fillRect/>
          </a:stretch>
        </p:blipFill>
        <p:spPr>
          <a:xfrm>
            <a:off x="1545482" y="6510055"/>
            <a:ext cx="7389002" cy="2160240"/>
          </a:xfrm>
          <a:prstGeom prst="rect">
            <a:avLst/>
          </a:prstGeom>
        </p:spPr>
      </p:pic>
      <p:pic>
        <p:nvPicPr>
          <p:cNvPr id="6" name="图片 5">
            <a:extLst>
              <a:ext uri="{FF2B5EF4-FFF2-40B4-BE49-F238E27FC236}">
                <a16:creationId xmlns:a16="http://schemas.microsoft.com/office/drawing/2014/main" id="{08201E49-3BC6-4504-93BD-2015696BB380}"/>
              </a:ext>
            </a:extLst>
          </p:cNvPr>
          <p:cNvPicPr>
            <a:picLocks noChangeAspect="1"/>
          </p:cNvPicPr>
          <p:nvPr/>
        </p:nvPicPr>
        <p:blipFill>
          <a:blip r:embed="rId10"/>
          <a:stretch>
            <a:fillRect/>
          </a:stretch>
        </p:blipFill>
        <p:spPr>
          <a:xfrm>
            <a:off x="9394354" y="7054243"/>
            <a:ext cx="1749660" cy="1071864"/>
          </a:xfrm>
          <a:prstGeom prst="rect">
            <a:avLst/>
          </a:prstGeom>
        </p:spPr>
      </p:pic>
    </p:spTree>
    <p:extLst>
      <p:ext uri="{BB962C8B-B14F-4D97-AF65-F5344CB8AC3E}">
        <p14:creationId xmlns:p14="http://schemas.microsoft.com/office/powerpoint/2010/main" val="425813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E21D5E47-9903-495C-B9AE-4FB858FBF9F9}"/>
              </a:ext>
            </a:extLst>
          </p:cNvPr>
          <p:cNvSpPr txBox="1"/>
          <p:nvPr/>
        </p:nvSpPr>
        <p:spPr>
          <a:xfrm>
            <a:off x="2553596" y="2571750"/>
            <a:ext cx="7200004" cy="5770811"/>
          </a:xfrm>
          <a:prstGeom prst="rect">
            <a:avLst/>
          </a:prstGeom>
          <a:noFill/>
        </p:spPr>
        <p:txBody>
          <a:bodyPr wrap="square" rtlCol="0">
            <a:spAutoFit/>
          </a:bodyPr>
          <a:lstStyle/>
          <a:p>
            <a:pPr>
              <a:lnSpc>
                <a:spcPct val="150000"/>
              </a:lnSpc>
            </a:pPr>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云函数的部署与应用</a:t>
            </a:r>
            <a:endParaRPr kumimoji="1" lang="en-US" altLang="zh-CN" sz="3000" dirty="0">
              <a:solidFill>
                <a:schemeClr val="bg1">
                  <a:lumMod val="95000"/>
                </a:schemeClr>
              </a:solidFill>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触发模式：</a:t>
            </a:r>
            <a:endParaRPr kumimoji="1" lang="en-US" altLang="zh-CN" sz="2400" dirty="0">
              <a:solidFill>
                <a:schemeClr val="bg1">
                  <a:lumMod val="95000"/>
                </a:schemeClr>
              </a:solidFill>
              <a:latin typeface="Microsoft YaHei" panose="020B0503020204020204" pitchFamily="34" charset="-122"/>
              <a:ea typeface="Microsoft YaHei" panose="020B0503020204020204" pitchFamily="34" charset="-122"/>
            </a:endParaRPr>
          </a:p>
          <a:p>
            <a:pPr marL="812800" indent="-363538">
              <a:lnSpc>
                <a:spcPct val="150000"/>
              </a:lnSpc>
              <a:buFont typeface="Wingdings" panose="05000000000000000000" pitchFamily="2" charset="2"/>
              <a:buChar char="ü"/>
            </a:pPr>
            <a:r>
              <a:rPr kumimoji="1" lang="en-US" altLang="zh-CN" sz="2400" dirty="0">
                <a:solidFill>
                  <a:schemeClr val="bg1">
                    <a:lumMod val="95000"/>
                  </a:schemeClr>
                </a:solidFill>
                <a:latin typeface="楷体" panose="02010609060101010101" pitchFamily="49" charset="-122"/>
                <a:ea typeface="楷体" panose="02010609060101010101" pitchFamily="49" charset="-122"/>
              </a:rPr>
              <a:t>API</a:t>
            </a:r>
            <a:r>
              <a:rPr kumimoji="1" lang="zh-CN" altLang="en-US" sz="2400" dirty="0">
                <a:solidFill>
                  <a:schemeClr val="bg1">
                    <a:lumMod val="95000"/>
                  </a:schemeClr>
                </a:solidFill>
                <a:latin typeface="楷体" panose="02010609060101010101" pitchFamily="49" charset="-122"/>
                <a:ea typeface="楷体" panose="02010609060101010101" pitchFamily="49" charset="-122"/>
              </a:rPr>
              <a:t>触发；</a:t>
            </a:r>
          </a:p>
          <a:p>
            <a:pPr marL="812800" indent="-363538">
              <a:lnSpc>
                <a:spcPct val="150000"/>
              </a:lnSpc>
              <a:buFont typeface="Wingdings" panose="05000000000000000000" pitchFamily="2" charset="2"/>
              <a:buChar char="ü"/>
            </a:pPr>
            <a:r>
              <a:rPr kumimoji="1" lang="zh-CN" altLang="en-US" sz="2400" dirty="0">
                <a:solidFill>
                  <a:schemeClr val="bg1">
                    <a:lumMod val="95000"/>
                  </a:schemeClr>
                </a:solidFill>
                <a:latin typeface="楷体" panose="02010609060101010101" pitchFamily="49" charset="-122"/>
                <a:ea typeface="楷体" panose="02010609060101010101" pitchFamily="49" charset="-122"/>
              </a:rPr>
              <a:t>定时触发；</a:t>
            </a:r>
          </a:p>
          <a:p>
            <a:pPr marL="812800" indent="-363538">
              <a:lnSpc>
                <a:spcPct val="150000"/>
              </a:lnSpc>
              <a:buFont typeface="Wingdings" panose="05000000000000000000" pitchFamily="2" charset="2"/>
              <a:buChar char="ü"/>
            </a:pPr>
            <a:r>
              <a:rPr kumimoji="1" lang="zh-CN" altLang="en-US" sz="2400" dirty="0">
                <a:solidFill>
                  <a:schemeClr val="bg1">
                    <a:lumMod val="95000"/>
                  </a:schemeClr>
                </a:solidFill>
                <a:latin typeface="楷体" panose="02010609060101010101" pitchFamily="49" charset="-122"/>
                <a:ea typeface="楷体" panose="02010609060101010101" pitchFamily="49" charset="-122"/>
              </a:rPr>
              <a:t>消息队列触发；</a:t>
            </a:r>
          </a:p>
          <a:p>
            <a:pPr marL="457200" indent="-457200">
              <a:lnSpc>
                <a:spcPct val="150000"/>
              </a:lnSpc>
              <a:buFont typeface="Arial" panose="020B0604020202020204" pitchFamily="34" charset="0"/>
              <a:buChar char="•"/>
            </a:pPr>
            <a:endParaRPr lang="en-US" altLang="zh-CN" sz="2400" dirty="0">
              <a:solidFill>
                <a:schemeClr val="bg1"/>
              </a:solidFill>
            </a:endParaRPr>
          </a:p>
          <a:p>
            <a:pPr marL="457200" indent="-457200">
              <a:lnSpc>
                <a:spcPct val="150000"/>
              </a:lnSpc>
              <a:buFont typeface="Arial" panose="020B0604020202020204" pitchFamily="34" charset="0"/>
              <a:buChar char="•"/>
            </a:pPr>
            <a:r>
              <a:rPr lang="zh-CN" altLang="en-US" sz="2400" dirty="0">
                <a:solidFill>
                  <a:schemeClr val="bg1"/>
                </a:solidFill>
              </a:rPr>
              <a:t>特点：函数执行过程无状态</a:t>
            </a:r>
            <a:endParaRPr lang="en-US" altLang="zh-CN" sz="2400" dirty="0">
              <a:solidFill>
                <a:schemeClr val="bg1"/>
              </a:solidFill>
            </a:endParaRPr>
          </a:p>
          <a:p>
            <a:pPr marL="711200" indent="-347663">
              <a:lnSpc>
                <a:spcPct val="150000"/>
              </a:lnSpc>
              <a:buFont typeface="Wingdings" panose="05000000000000000000" pitchFamily="2" charset="2"/>
              <a:buChar char="ü"/>
            </a:pPr>
            <a:r>
              <a:rPr lang="zh-CN" altLang="en-US" sz="2400" dirty="0">
                <a:solidFill>
                  <a:schemeClr val="bg1"/>
                </a:solidFill>
                <a:latin typeface="楷体" panose="02010609060101010101" pitchFamily="49" charset="-122"/>
                <a:ea typeface="楷体" panose="02010609060101010101" pitchFamily="49" charset="-122"/>
              </a:rPr>
              <a:t>执行环境不提供可靠的本地文件存储、数据库；</a:t>
            </a:r>
            <a:endParaRPr lang="en-US" altLang="zh-CN" sz="2400" dirty="0">
              <a:solidFill>
                <a:schemeClr val="bg1"/>
              </a:solidFill>
              <a:latin typeface="楷体" panose="02010609060101010101" pitchFamily="49" charset="-122"/>
              <a:ea typeface="楷体" panose="02010609060101010101" pitchFamily="49" charset="-122"/>
            </a:endParaRPr>
          </a:p>
          <a:p>
            <a:pPr marL="711200" indent="-347663">
              <a:lnSpc>
                <a:spcPct val="150000"/>
              </a:lnSpc>
              <a:buFont typeface="Wingdings" panose="05000000000000000000" pitchFamily="2" charset="2"/>
              <a:buChar char="ü"/>
            </a:pPr>
            <a:r>
              <a:rPr lang="zh-CN" altLang="en-US" sz="2400" dirty="0">
                <a:solidFill>
                  <a:schemeClr val="bg1"/>
                </a:solidFill>
                <a:latin typeface="楷体" panose="02010609060101010101" pitchFamily="49" charset="-122"/>
                <a:ea typeface="楷体" panose="02010609060101010101" pitchFamily="49" charset="-122"/>
              </a:rPr>
              <a:t>但可接入云存储</a:t>
            </a:r>
            <a:r>
              <a:rPr lang="en-US" altLang="zh-CN" sz="2400" dirty="0">
                <a:solidFill>
                  <a:schemeClr val="bg1"/>
                </a:solidFill>
                <a:latin typeface="楷体" panose="02010609060101010101" pitchFamily="49" charset="-122"/>
                <a:ea typeface="楷体" panose="02010609060101010101" pitchFamily="49" charset="-122"/>
              </a:rPr>
              <a:t>/</a:t>
            </a:r>
            <a:r>
              <a:rPr lang="zh-CN" altLang="en-US" sz="2400" dirty="0">
                <a:solidFill>
                  <a:schemeClr val="bg1"/>
                </a:solidFill>
                <a:latin typeface="楷体" panose="02010609060101010101" pitchFamily="49" charset="-122"/>
                <a:ea typeface="楷体" panose="02010609060101010101" pitchFamily="49" charset="-122"/>
              </a:rPr>
              <a:t>云数据库服务；</a:t>
            </a:r>
            <a:endParaRPr lang="en-US" altLang="zh-CN" sz="2400" dirty="0">
              <a:solidFill>
                <a:schemeClr val="bg1"/>
              </a:solidFill>
              <a:latin typeface="楷体" panose="02010609060101010101" pitchFamily="49" charset="-122"/>
              <a:ea typeface="楷体" panose="02010609060101010101" pitchFamily="49" charset="-122"/>
            </a:endParaRPr>
          </a:p>
          <a:p>
            <a:pPr marL="711200" indent="-347663">
              <a:lnSpc>
                <a:spcPct val="150000"/>
              </a:lnSpc>
              <a:buFont typeface="Wingdings" panose="05000000000000000000" pitchFamily="2" charset="2"/>
              <a:buChar char="ü"/>
            </a:pPr>
            <a:r>
              <a:rPr lang="zh-CN" altLang="en-US" sz="2400" b="1" dirty="0">
                <a:solidFill>
                  <a:srgbClr val="46B6F8"/>
                </a:solidFill>
                <a:latin typeface="楷体" panose="02010609060101010101" pitchFamily="49" charset="-122"/>
                <a:ea typeface="楷体" panose="02010609060101010101" pitchFamily="49" charset="-122"/>
              </a:rPr>
              <a:t>这意味着其正常运行往往较多依赖网络通信。</a:t>
            </a:r>
            <a:endParaRPr lang="en-US" altLang="zh-CN" sz="2400" b="1" dirty="0">
              <a:solidFill>
                <a:srgbClr val="46B6F8"/>
              </a:solidFill>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0F352B6D-A5FC-4B8D-9220-7B3F9D5C2109}"/>
              </a:ext>
            </a:extLst>
          </p:cNvPr>
          <p:cNvSpPr txBox="1"/>
          <p:nvPr/>
        </p:nvSpPr>
        <p:spPr>
          <a:xfrm>
            <a:off x="528145" y="297217"/>
            <a:ext cx="5913881" cy="830997"/>
          </a:xfrm>
          <a:prstGeom prst="rect">
            <a:avLst/>
          </a:prstGeom>
          <a:noFill/>
        </p:spPr>
        <p:txBody>
          <a:bodyPr wrap="square" rtlCol="0">
            <a:spAutoFit/>
          </a:bodyPr>
          <a:lstStyle/>
          <a:p>
            <a:r>
              <a:rPr kumimoji="1" lang="en-US" altLang="zh-CN" sz="2400" dirty="0">
                <a:solidFill>
                  <a:srgbClr val="01B7FF"/>
                </a:solidFill>
                <a:latin typeface="Microsoft YaHei" panose="020B0503020204020204" pitchFamily="34" charset="-122"/>
                <a:ea typeface="Microsoft YaHei" panose="020B0503020204020204" pitchFamily="34" charset="-122"/>
              </a:rPr>
              <a:t>  </a:t>
            </a:r>
            <a:r>
              <a:rPr kumimoji="1" lang="en-US" altLang="zh-CN" sz="2400" dirty="0" err="1">
                <a:solidFill>
                  <a:schemeClr val="bg1"/>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solidFill>
                <a:latin typeface="Microsoft YaHei" panose="020B0503020204020204" pitchFamily="34" charset="-122"/>
                <a:ea typeface="Microsoft YaHei" panose="020B0503020204020204" pitchFamily="34" charset="-122"/>
              </a:rPr>
              <a:t>云服务简介</a:t>
            </a:r>
          </a:p>
          <a:p>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grpSp>
        <p:nvGrpSpPr>
          <p:cNvPr id="23" name="组合 22">
            <a:extLst>
              <a:ext uri="{FF2B5EF4-FFF2-40B4-BE49-F238E27FC236}">
                <a16:creationId xmlns:a16="http://schemas.microsoft.com/office/drawing/2014/main" id="{FE44EEF6-66C9-44E4-8074-46CD9F449967}"/>
              </a:ext>
            </a:extLst>
          </p:cNvPr>
          <p:cNvGrpSpPr/>
          <p:nvPr/>
        </p:nvGrpSpPr>
        <p:grpSpPr>
          <a:xfrm>
            <a:off x="10587608" y="3181926"/>
            <a:ext cx="8258152" cy="4550457"/>
            <a:chOff x="10618490" y="3345228"/>
            <a:chExt cx="8258152" cy="4550457"/>
          </a:xfrm>
        </p:grpSpPr>
        <p:pic>
          <p:nvPicPr>
            <p:cNvPr id="22" name="图片 21">
              <a:extLst>
                <a:ext uri="{FF2B5EF4-FFF2-40B4-BE49-F238E27FC236}">
                  <a16:creationId xmlns:a16="http://schemas.microsoft.com/office/drawing/2014/main" id="{4BEE75E2-6C2B-4C61-B28D-ADD8001E9DE9}"/>
                </a:ext>
              </a:extLst>
            </p:cNvPr>
            <p:cNvPicPr>
              <a:picLocks noChangeAspect="1"/>
            </p:cNvPicPr>
            <p:nvPr/>
          </p:nvPicPr>
          <p:blipFill>
            <a:blip r:embed="rId3"/>
            <a:stretch>
              <a:fillRect/>
            </a:stretch>
          </p:blipFill>
          <p:spPr>
            <a:xfrm>
              <a:off x="10618490" y="3345228"/>
              <a:ext cx="8258152" cy="4088792"/>
            </a:xfrm>
            <a:prstGeom prst="rect">
              <a:avLst/>
            </a:prstGeom>
          </p:spPr>
        </p:pic>
        <p:sp>
          <p:nvSpPr>
            <p:cNvPr id="51" name="文本框 50">
              <a:extLst>
                <a:ext uri="{FF2B5EF4-FFF2-40B4-BE49-F238E27FC236}">
                  <a16:creationId xmlns:a16="http://schemas.microsoft.com/office/drawing/2014/main" id="{B48E498F-12F5-49A9-B418-A40B9C9CD345}"/>
                </a:ext>
              </a:extLst>
            </p:cNvPr>
            <p:cNvSpPr txBox="1"/>
            <p:nvPr/>
          </p:nvSpPr>
          <p:spPr>
            <a:xfrm>
              <a:off x="10618490" y="7434020"/>
              <a:ext cx="8258152" cy="461665"/>
            </a:xfrm>
            <a:prstGeom prst="rect">
              <a:avLst/>
            </a:prstGeom>
            <a:solidFill>
              <a:srgbClr val="AC30B0"/>
            </a:solidFill>
          </p:spPr>
          <p:txBody>
            <a:bodyPr wrap="square" rtlCol="0">
              <a:spAutoFit/>
            </a:bodyPr>
            <a:lstStyle/>
            <a:p>
              <a:pPr algn="ctr"/>
              <a:r>
                <a:rPr kumimoji="1" lang="en-US" altLang="zh-CN" sz="2400" dirty="0" err="1">
                  <a:solidFill>
                    <a:schemeClr val="bg1">
                      <a:lumMod val="95000"/>
                    </a:schemeClr>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应用举例： 应用后端</a:t>
              </a:r>
            </a:p>
          </p:txBody>
        </p:sp>
      </p:grpSp>
      <p:sp>
        <p:nvSpPr>
          <p:cNvPr id="10" name="文本框 9">
            <a:extLst>
              <a:ext uri="{FF2B5EF4-FFF2-40B4-BE49-F238E27FC236}">
                <a16:creationId xmlns:a16="http://schemas.microsoft.com/office/drawing/2014/main" id="{3E5C90DA-47F1-4BC6-9CC1-FF0FFABF94DD}"/>
              </a:ext>
            </a:extLst>
          </p:cNvPr>
          <p:cNvSpPr txBox="1"/>
          <p:nvPr/>
        </p:nvSpPr>
        <p:spPr>
          <a:xfrm>
            <a:off x="6009978" y="3810515"/>
            <a:ext cx="3528390" cy="1200329"/>
          </a:xfrm>
          <a:prstGeom prst="rect">
            <a:avLst/>
          </a:prstGeom>
          <a:noFill/>
        </p:spPr>
        <p:txBody>
          <a:bodyPr wrap="square" rtlCol="0">
            <a:spAutoFit/>
          </a:bodyPr>
          <a:lstStyle/>
          <a:p>
            <a:pPr marL="812800" indent="-363538">
              <a:lnSpc>
                <a:spcPct val="150000"/>
              </a:lnSpc>
              <a:buFont typeface="Wingdings" panose="05000000000000000000" pitchFamily="2" charset="2"/>
              <a:buChar char="ü"/>
            </a:pPr>
            <a:r>
              <a:rPr kumimoji="1" lang="zh-CN" altLang="en-US" sz="2400" dirty="0">
                <a:solidFill>
                  <a:schemeClr val="bg1">
                    <a:lumMod val="95000"/>
                  </a:schemeClr>
                </a:solidFill>
                <a:latin typeface="楷体" panose="02010609060101010101" pitchFamily="49" charset="-122"/>
                <a:ea typeface="楷体" panose="02010609060101010101" pitchFamily="49" charset="-122"/>
              </a:rPr>
              <a:t>云存储事件触发；</a:t>
            </a:r>
          </a:p>
          <a:p>
            <a:pPr marL="812800" indent="-363538">
              <a:lnSpc>
                <a:spcPct val="150000"/>
              </a:lnSpc>
              <a:buFont typeface="Wingdings" panose="05000000000000000000" pitchFamily="2" charset="2"/>
              <a:buChar char="ü"/>
            </a:pPr>
            <a:r>
              <a:rPr kumimoji="1" lang="en-US" altLang="zh-CN" sz="2400" dirty="0">
                <a:solidFill>
                  <a:schemeClr val="bg1">
                    <a:lumMod val="95000"/>
                  </a:schemeClr>
                </a:solidFill>
                <a:latin typeface="楷体" panose="02010609060101010101" pitchFamily="49" charset="-122"/>
                <a:ea typeface="楷体" panose="02010609060101010101" pitchFamily="49" charset="-122"/>
              </a:rPr>
              <a:t>……</a:t>
            </a:r>
            <a:endParaRPr kumimoji="1" lang="en-US" altLang="zh-CN" sz="3200" dirty="0">
              <a:solidFill>
                <a:schemeClr val="bg1">
                  <a:lumMod val="9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71345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E21D5E47-9903-495C-B9AE-4FB858FBF9F9}"/>
              </a:ext>
            </a:extLst>
          </p:cNvPr>
          <p:cNvSpPr txBox="1"/>
          <p:nvPr/>
        </p:nvSpPr>
        <p:spPr>
          <a:xfrm>
            <a:off x="2553594" y="2571750"/>
            <a:ext cx="6845837" cy="553998"/>
          </a:xfrm>
          <a:prstGeom prst="rect">
            <a:avLst/>
          </a:prstGeom>
          <a:noFill/>
        </p:spPr>
        <p:txBody>
          <a:bodyPr wrap="square" rtlCol="0">
            <a:spAutoFit/>
          </a:bodyPr>
          <a:lstStyle/>
          <a:p>
            <a:r>
              <a:rPr kumimoji="1" lang="zh-CN" altLang="en-US" sz="3000" dirty="0">
                <a:solidFill>
                  <a:schemeClr val="bg1">
                    <a:lumMod val="95000"/>
                  </a:schemeClr>
                </a:solidFill>
                <a:latin typeface="Microsoft YaHei" panose="020B0503020204020204" pitchFamily="34" charset="-122"/>
                <a:ea typeface="Microsoft YaHei" panose="020B0503020204020204" pitchFamily="34" charset="-122"/>
              </a:rPr>
              <a:t>公有云厂商提供的云函数：</a:t>
            </a:r>
          </a:p>
        </p:txBody>
      </p:sp>
      <p:graphicFrame>
        <p:nvGraphicFramePr>
          <p:cNvPr id="37" name="表格 36">
            <a:extLst>
              <a:ext uri="{FF2B5EF4-FFF2-40B4-BE49-F238E27FC236}">
                <a16:creationId xmlns:a16="http://schemas.microsoft.com/office/drawing/2014/main" id="{7AF11103-F447-4777-AFFA-B95C3A7D76C5}"/>
              </a:ext>
            </a:extLst>
          </p:cNvPr>
          <p:cNvGraphicFramePr>
            <a:graphicFrameLocks noGrp="1"/>
          </p:cNvGraphicFramePr>
          <p:nvPr>
            <p:extLst>
              <p:ext uri="{D42A27DB-BD31-4B8C-83A1-F6EECF244321}">
                <p14:modId xmlns:p14="http://schemas.microsoft.com/office/powerpoint/2010/main" val="3298335735"/>
              </p:ext>
            </p:extLst>
          </p:nvPr>
        </p:nvGraphicFramePr>
        <p:xfrm>
          <a:off x="2769618" y="3496382"/>
          <a:ext cx="5526895" cy="4669504"/>
        </p:xfrm>
        <a:graphic>
          <a:graphicData uri="http://schemas.openxmlformats.org/drawingml/2006/table">
            <a:tbl>
              <a:tblPr>
                <a:tableStyleId>{5C22544A-7EE6-4342-B048-85BDC9FD1C3A}</a:tableStyleId>
              </a:tblPr>
              <a:tblGrid>
                <a:gridCol w="1577015">
                  <a:extLst>
                    <a:ext uri="{9D8B030D-6E8A-4147-A177-3AD203B41FA5}">
                      <a16:colId xmlns:a16="http://schemas.microsoft.com/office/drawing/2014/main" val="760638028"/>
                    </a:ext>
                  </a:extLst>
                </a:gridCol>
                <a:gridCol w="3949880">
                  <a:extLst>
                    <a:ext uri="{9D8B030D-6E8A-4147-A177-3AD203B41FA5}">
                      <a16:colId xmlns:a16="http://schemas.microsoft.com/office/drawing/2014/main" val="4260590776"/>
                    </a:ext>
                  </a:extLst>
                </a:gridCol>
              </a:tblGrid>
              <a:tr h="659544">
                <a:tc>
                  <a:txBody>
                    <a:bodyPr/>
                    <a:lstStyle/>
                    <a:p>
                      <a:pPr marL="0" indent="92075" algn="l" defTabSz="480060" rtl="0" eaLnBrk="1" fontAlgn="b" latinLnBrk="0" hangingPunct="1">
                        <a:lnSpc>
                          <a:spcPct val="100000"/>
                        </a:lnSpc>
                        <a:spcAft>
                          <a:spcPts val="0"/>
                        </a:spcAft>
                      </a:pPr>
                      <a:r>
                        <a:rPr lang="zh-CN" sz="2000" b="0" u="none" strike="noStrike" kern="1200" dirty="0">
                          <a:solidFill>
                            <a:schemeClr val="bg1"/>
                          </a:solidFill>
                          <a:effectLst/>
                          <a:latin typeface="微软雅黑" panose="020B0503020204020204" pitchFamily="34" charset="-122"/>
                          <a:ea typeface="微软雅黑" panose="020B0503020204020204" pitchFamily="34" charset="-122"/>
                          <a:cs typeface="+mn-cs"/>
                        </a:rPr>
                        <a:t>平台名称</a:t>
                      </a:r>
                    </a:p>
                  </a:txBody>
                  <a:tcPr marL="56702" marR="56702" marT="56702" marB="56702" anchor="ctr">
                    <a:solidFill>
                      <a:srgbClr val="AC30B0"/>
                    </a:solidFill>
                  </a:tcPr>
                </a:tc>
                <a:tc>
                  <a:txBody>
                    <a:bodyPr/>
                    <a:lstStyle/>
                    <a:p>
                      <a:pPr marL="0" indent="92075" algn="l" defTabSz="480060" rtl="0" eaLnBrk="1" fontAlgn="b" latinLnBrk="0" hangingPunct="1">
                        <a:lnSpc>
                          <a:spcPct val="100000"/>
                        </a:lnSpc>
                        <a:spcAft>
                          <a:spcPts val="0"/>
                        </a:spcAft>
                      </a:pPr>
                      <a:r>
                        <a:rPr lang="zh-CN" sz="2000" b="0" u="none" strike="noStrike" kern="1200" dirty="0">
                          <a:solidFill>
                            <a:schemeClr val="bg1"/>
                          </a:solidFill>
                          <a:effectLst/>
                          <a:latin typeface="微软雅黑" panose="020B0503020204020204" pitchFamily="34" charset="-122"/>
                          <a:ea typeface="微软雅黑" panose="020B0503020204020204" pitchFamily="34" charset="-122"/>
                          <a:cs typeface="+mn-cs"/>
                        </a:rPr>
                        <a:t>服务名称</a:t>
                      </a:r>
                    </a:p>
                  </a:txBody>
                  <a:tcPr marL="56702" marR="56702" marT="56702" marB="56702" anchor="ctr">
                    <a:solidFill>
                      <a:srgbClr val="AC30B0"/>
                    </a:solidFill>
                  </a:tcPr>
                </a:tc>
                <a:extLst>
                  <a:ext uri="{0D108BD9-81ED-4DB2-BD59-A6C34878D82A}">
                    <a16:rowId xmlns:a16="http://schemas.microsoft.com/office/drawing/2014/main" val="2456493524"/>
                  </a:ext>
                </a:extLst>
              </a:tr>
              <a:tr h="501245">
                <a:tc>
                  <a:txBody>
                    <a:bodyPr/>
                    <a:lstStyle/>
                    <a:p>
                      <a:pPr marL="0" indent="92075" algn="l" defTabSz="1300277" rtl="0" eaLnBrk="1" latinLnBrk="0" hangingPunct="1">
                        <a:lnSpc>
                          <a:spcPct val="100000"/>
                        </a:lnSpc>
                        <a:spcAft>
                          <a:spcPts val="0"/>
                        </a:spcAft>
                      </a:pPr>
                      <a:r>
                        <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腾讯云</a:t>
                      </a:r>
                    </a:p>
                  </a:txBody>
                  <a:tcPr marL="56702" marR="56702" marT="56702" marB="56702">
                    <a:solidFill>
                      <a:srgbClr val="FBFBFB"/>
                    </a:solidFill>
                  </a:tcPr>
                </a:tc>
                <a:tc>
                  <a:txBody>
                    <a:bodyPr/>
                    <a:lstStyle/>
                    <a:p>
                      <a:pPr marL="0" indent="92075">
                        <a:lnSpc>
                          <a:spcPct val="100000"/>
                        </a:lnSpc>
                        <a:spcAft>
                          <a:spcPts val="0"/>
                        </a:spcAft>
                      </a:pPr>
                      <a:r>
                        <a:rPr lang="zh-CN" sz="2000" dirty="0">
                          <a:effectLst/>
                          <a:latin typeface="楷体" panose="02010609060101010101" pitchFamily="49" charset="-122"/>
                          <a:ea typeface="楷体" panose="02010609060101010101" pitchFamily="49" charset="-122"/>
                          <a:cs typeface="Times New Roman" panose="02020603050405020304" pitchFamily="18" charset="0"/>
                        </a:rPr>
                        <a:t>无服务器云函数</a:t>
                      </a:r>
                      <a:r>
                        <a:rPr lang="en-US" sz="2000" dirty="0">
                          <a:effectLst/>
                          <a:latin typeface="楷体" panose="02010609060101010101" pitchFamily="49" charset="-122"/>
                          <a:ea typeface="楷体" panose="02010609060101010101" pitchFamily="49" charset="-122"/>
                          <a:cs typeface="Times New Roman" panose="02020603050405020304" pitchFamily="18" charset="0"/>
                        </a:rPr>
                        <a:t> SCF</a:t>
                      </a:r>
                      <a:endParaRPr lang="zh-CN" sz="2000" dirty="0">
                        <a:effectLst/>
                        <a:latin typeface="楷体" panose="02010609060101010101" pitchFamily="49" charset="-122"/>
                        <a:ea typeface="楷体" panose="02010609060101010101" pitchFamily="49" charset="-122"/>
                        <a:cs typeface="Times New Roman" panose="02020603050405020304" pitchFamily="18" charset="0"/>
                      </a:endParaRPr>
                    </a:p>
                  </a:txBody>
                  <a:tcPr marL="56702" marR="56702" marT="56702" marB="56702">
                    <a:solidFill>
                      <a:srgbClr val="FBFBFB"/>
                    </a:solidFill>
                  </a:tcPr>
                </a:tc>
                <a:extLst>
                  <a:ext uri="{0D108BD9-81ED-4DB2-BD59-A6C34878D82A}">
                    <a16:rowId xmlns:a16="http://schemas.microsoft.com/office/drawing/2014/main" val="4007511171"/>
                  </a:ext>
                </a:extLst>
              </a:tr>
              <a:tr h="501245">
                <a:tc>
                  <a:txBody>
                    <a:bodyPr/>
                    <a:lstStyle/>
                    <a:p>
                      <a:pPr marL="0" indent="92075" algn="l" defTabSz="1300277" rtl="0" eaLnBrk="1" latinLnBrk="0" hangingPunct="1">
                        <a:lnSpc>
                          <a:spcPct val="100000"/>
                        </a:lnSpc>
                        <a:spcAft>
                          <a:spcPts val="0"/>
                        </a:spcAft>
                      </a:pPr>
                      <a:r>
                        <a:rPr lang="zh-CN" altLang="en-US" sz="2000" kern="120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阿里云</a:t>
                      </a:r>
                    </a:p>
                  </a:txBody>
                  <a:tcPr marL="56702" marR="56702" marT="56702" marB="56702">
                    <a:solidFill>
                      <a:srgbClr val="FBFBFB"/>
                    </a:solidFill>
                  </a:tcPr>
                </a:tc>
                <a:tc>
                  <a:txBody>
                    <a:bodyPr/>
                    <a:lstStyle/>
                    <a:p>
                      <a:pPr marL="0" indent="92075" algn="l" defTabSz="1300277" rtl="0" eaLnBrk="1" latinLnBrk="0" hangingPunct="1">
                        <a:lnSpc>
                          <a:spcPct val="100000"/>
                        </a:lnSpc>
                        <a:spcAft>
                          <a:spcPts val="0"/>
                        </a:spcAft>
                      </a:pPr>
                      <a:r>
                        <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函数计算</a:t>
                      </a:r>
                    </a:p>
                  </a:txBody>
                  <a:tcPr marL="56702" marR="56702" marT="56702" marB="56702">
                    <a:solidFill>
                      <a:srgbClr val="FBFBFB"/>
                    </a:solidFill>
                  </a:tcPr>
                </a:tc>
                <a:extLst>
                  <a:ext uri="{0D108BD9-81ED-4DB2-BD59-A6C34878D82A}">
                    <a16:rowId xmlns:a16="http://schemas.microsoft.com/office/drawing/2014/main" val="3921671543"/>
                  </a:ext>
                </a:extLst>
              </a:tr>
              <a:tr h="501245">
                <a:tc>
                  <a:txBody>
                    <a:bodyPr/>
                    <a:lstStyle/>
                    <a:p>
                      <a:pPr marL="0" indent="92075" algn="l" defTabSz="1300277" rtl="0" eaLnBrk="1" latinLnBrk="0" hangingPunct="1">
                        <a:lnSpc>
                          <a:spcPct val="100000"/>
                        </a:lnSpc>
                        <a:spcAft>
                          <a:spcPts val="0"/>
                        </a:spcAft>
                      </a:pPr>
                      <a:r>
                        <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华为云</a:t>
                      </a:r>
                    </a:p>
                  </a:txBody>
                  <a:tcPr marL="56702" marR="56702" marT="56702" marB="56702">
                    <a:solidFill>
                      <a:srgbClr val="FBFBFB"/>
                    </a:solidFill>
                  </a:tcPr>
                </a:tc>
                <a:tc>
                  <a:txBody>
                    <a:bodyPr/>
                    <a:lstStyle/>
                    <a:p>
                      <a:pPr marL="0" indent="92075" algn="l" defTabSz="1300277" rtl="0" eaLnBrk="1" latinLnBrk="0" hangingPunct="1">
                        <a:lnSpc>
                          <a:spcPct val="100000"/>
                        </a:lnSpc>
                        <a:spcAft>
                          <a:spcPts val="0"/>
                        </a:spcAft>
                      </a:pPr>
                      <a:r>
                        <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函数工作流</a:t>
                      </a:r>
                    </a:p>
                  </a:txBody>
                  <a:tcPr marL="56702" marR="56702" marT="56702" marB="56702">
                    <a:solidFill>
                      <a:srgbClr val="FBFBFB"/>
                    </a:solidFill>
                  </a:tcPr>
                </a:tc>
                <a:extLst>
                  <a:ext uri="{0D108BD9-81ED-4DB2-BD59-A6C34878D82A}">
                    <a16:rowId xmlns:a16="http://schemas.microsoft.com/office/drawing/2014/main" val="414891751"/>
                  </a:ext>
                </a:extLst>
              </a:tr>
              <a:tr h="501245">
                <a:tc>
                  <a:txBody>
                    <a:bodyPr/>
                    <a:lstStyle/>
                    <a:p>
                      <a:pPr marL="0" indent="92075" algn="l" defTabSz="1300277" rtl="0" eaLnBrk="1" latinLnBrk="0" hangingPunct="1">
                        <a:lnSpc>
                          <a:spcPct val="100000"/>
                        </a:lnSpc>
                        <a:spcAft>
                          <a:spcPts val="0"/>
                        </a:spcAft>
                      </a:pPr>
                      <a:r>
                        <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百度云</a:t>
                      </a:r>
                    </a:p>
                  </a:txBody>
                  <a:tcPr marL="56702" marR="56702" marT="56702" marB="56702">
                    <a:solidFill>
                      <a:srgbClr val="FBFBFB"/>
                    </a:solidFill>
                  </a:tcPr>
                </a:tc>
                <a:tc>
                  <a:txBody>
                    <a:bodyPr/>
                    <a:lstStyle/>
                    <a:p>
                      <a:pPr marL="0" indent="92075" algn="l" defTabSz="1300277" rtl="0" eaLnBrk="1" latinLnBrk="0" hangingPunct="1">
                        <a:lnSpc>
                          <a:spcPct val="100000"/>
                        </a:lnSpc>
                        <a:spcAft>
                          <a:spcPts val="0"/>
                        </a:spcAft>
                      </a:pPr>
                      <a:r>
                        <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函数计算</a:t>
                      </a:r>
                      <a:r>
                        <a:rPr 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 CFC</a:t>
                      </a:r>
                      <a:endPar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56702" marR="56702" marT="56702" marB="56702">
                    <a:solidFill>
                      <a:srgbClr val="FBFBFB"/>
                    </a:solidFill>
                  </a:tcPr>
                </a:tc>
                <a:extLst>
                  <a:ext uri="{0D108BD9-81ED-4DB2-BD59-A6C34878D82A}">
                    <a16:rowId xmlns:a16="http://schemas.microsoft.com/office/drawing/2014/main" val="3400368043"/>
                  </a:ext>
                </a:extLst>
              </a:tr>
              <a:tr h="501245">
                <a:tc>
                  <a:txBody>
                    <a:bodyPr/>
                    <a:lstStyle/>
                    <a:p>
                      <a:pPr marL="0" indent="92075" algn="l" defTabSz="1300277" rtl="0" eaLnBrk="1" latinLnBrk="0" hangingPunct="1">
                        <a:lnSpc>
                          <a:spcPct val="100000"/>
                        </a:lnSpc>
                        <a:spcAft>
                          <a:spcPts val="0"/>
                        </a:spcAft>
                      </a:pPr>
                      <a:r>
                        <a:rPr lang="en-US" sz="2000" kern="120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IBM</a:t>
                      </a:r>
                      <a:endParaRPr lang="zh-CN" altLang="en-US" sz="2000" kern="1200">
                        <a:solidFill>
                          <a:schemeClr val="dk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56702" marR="56702" marT="56702" marB="56702">
                    <a:solidFill>
                      <a:srgbClr val="FBFBFB"/>
                    </a:solidFill>
                  </a:tcPr>
                </a:tc>
                <a:tc>
                  <a:txBody>
                    <a:bodyPr/>
                    <a:lstStyle/>
                    <a:p>
                      <a:pPr marL="0" indent="92075" algn="l" defTabSz="1300277" rtl="0" eaLnBrk="1" latinLnBrk="0" hangingPunct="1">
                        <a:lnSpc>
                          <a:spcPct val="100000"/>
                        </a:lnSpc>
                        <a:spcAft>
                          <a:spcPts val="0"/>
                        </a:spcAft>
                      </a:pPr>
                      <a:r>
                        <a:rPr 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Cloud Functions</a:t>
                      </a:r>
                      <a:endPar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56702" marR="56702" marT="56702" marB="56702">
                    <a:solidFill>
                      <a:srgbClr val="FBFBFB"/>
                    </a:solidFill>
                  </a:tcPr>
                </a:tc>
                <a:extLst>
                  <a:ext uri="{0D108BD9-81ED-4DB2-BD59-A6C34878D82A}">
                    <a16:rowId xmlns:a16="http://schemas.microsoft.com/office/drawing/2014/main" val="2851199715"/>
                  </a:ext>
                </a:extLst>
              </a:tr>
              <a:tr h="501245">
                <a:tc>
                  <a:txBody>
                    <a:bodyPr/>
                    <a:lstStyle/>
                    <a:p>
                      <a:pPr marL="0" indent="92075" algn="l" defTabSz="1300277" rtl="0" eaLnBrk="1" latinLnBrk="0" hangingPunct="1">
                        <a:lnSpc>
                          <a:spcPct val="100000"/>
                        </a:lnSpc>
                        <a:spcAft>
                          <a:spcPts val="0"/>
                        </a:spcAft>
                      </a:pPr>
                      <a:r>
                        <a:rPr lang="en-US" sz="2000" kern="120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AWS</a:t>
                      </a:r>
                      <a:endParaRPr lang="zh-CN" altLang="en-US" sz="2000" kern="1200">
                        <a:solidFill>
                          <a:schemeClr val="dk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56702" marR="56702" marT="56702" marB="56702">
                    <a:solidFill>
                      <a:srgbClr val="FBFBFB"/>
                    </a:solidFill>
                  </a:tcPr>
                </a:tc>
                <a:tc>
                  <a:txBody>
                    <a:bodyPr/>
                    <a:lstStyle/>
                    <a:p>
                      <a:pPr marL="0" indent="92075" algn="l" defTabSz="1300277" rtl="0" eaLnBrk="1" latinLnBrk="0" hangingPunct="1">
                        <a:lnSpc>
                          <a:spcPct val="100000"/>
                        </a:lnSpc>
                        <a:spcAft>
                          <a:spcPts val="0"/>
                        </a:spcAft>
                      </a:pPr>
                      <a:r>
                        <a:rPr 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AWS Lambda</a:t>
                      </a:r>
                      <a:endPar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56702" marR="56702" marT="56702" marB="56702">
                    <a:solidFill>
                      <a:srgbClr val="FBFBFB"/>
                    </a:solidFill>
                  </a:tcPr>
                </a:tc>
                <a:extLst>
                  <a:ext uri="{0D108BD9-81ED-4DB2-BD59-A6C34878D82A}">
                    <a16:rowId xmlns:a16="http://schemas.microsoft.com/office/drawing/2014/main" val="303167244"/>
                  </a:ext>
                </a:extLst>
              </a:tr>
              <a:tr h="501245">
                <a:tc>
                  <a:txBody>
                    <a:bodyPr/>
                    <a:lstStyle/>
                    <a:p>
                      <a:pPr marL="0" indent="92075" algn="l" defTabSz="1300277" rtl="0" eaLnBrk="1" latinLnBrk="0" hangingPunct="1">
                        <a:lnSpc>
                          <a:spcPct val="100000"/>
                        </a:lnSpc>
                        <a:spcAft>
                          <a:spcPts val="0"/>
                        </a:spcAft>
                      </a:pPr>
                      <a:r>
                        <a:rPr 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GCP</a:t>
                      </a:r>
                      <a:endPar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56702" marR="56702" marT="56702" marB="56702">
                    <a:solidFill>
                      <a:srgbClr val="FBFBFB"/>
                    </a:solidFill>
                  </a:tcPr>
                </a:tc>
                <a:tc>
                  <a:txBody>
                    <a:bodyPr/>
                    <a:lstStyle/>
                    <a:p>
                      <a:pPr marL="0" indent="92075" algn="l" defTabSz="1300277" rtl="0" eaLnBrk="1" latinLnBrk="0" hangingPunct="1">
                        <a:lnSpc>
                          <a:spcPct val="100000"/>
                        </a:lnSpc>
                        <a:spcAft>
                          <a:spcPts val="0"/>
                        </a:spcAft>
                      </a:pPr>
                      <a:r>
                        <a:rPr 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Cloud Functions</a:t>
                      </a:r>
                      <a:endPar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56702" marR="56702" marT="56702" marB="56702">
                    <a:solidFill>
                      <a:srgbClr val="FBFBFB"/>
                    </a:solidFill>
                  </a:tcPr>
                </a:tc>
                <a:extLst>
                  <a:ext uri="{0D108BD9-81ED-4DB2-BD59-A6C34878D82A}">
                    <a16:rowId xmlns:a16="http://schemas.microsoft.com/office/drawing/2014/main" val="941208566"/>
                  </a:ext>
                </a:extLst>
              </a:tr>
              <a:tr h="501245">
                <a:tc>
                  <a:txBody>
                    <a:bodyPr/>
                    <a:lstStyle/>
                    <a:p>
                      <a:pPr marL="0" indent="92075" algn="l" defTabSz="1300277" rtl="0" eaLnBrk="1" latinLnBrk="0" hangingPunct="1">
                        <a:lnSpc>
                          <a:spcPct val="100000"/>
                        </a:lnSpc>
                        <a:spcAft>
                          <a:spcPts val="0"/>
                        </a:spcAft>
                      </a:pPr>
                      <a:r>
                        <a:rPr lang="en-US" altLang="zh-CN"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a:t>
                      </a:r>
                      <a:endPar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56702" marR="56702" marT="56702" marB="56702">
                    <a:solidFill>
                      <a:srgbClr val="FBFBFB"/>
                    </a:solidFill>
                  </a:tcPr>
                </a:tc>
                <a:tc>
                  <a:txBody>
                    <a:bodyPr/>
                    <a:lstStyle/>
                    <a:p>
                      <a:pPr marL="0" indent="92075" algn="l" defTabSz="1300277" rtl="0" eaLnBrk="1" latinLnBrk="0" hangingPunct="1">
                        <a:lnSpc>
                          <a:spcPct val="100000"/>
                        </a:lnSpc>
                        <a:spcAft>
                          <a:spcPts val="0"/>
                        </a:spcAft>
                      </a:pPr>
                      <a:r>
                        <a:rPr lang="en-US" altLang="zh-CN"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rPr>
                        <a:t>……</a:t>
                      </a:r>
                      <a:endParaRPr lang="zh-CN" altLang="en-US" sz="2000" kern="1200" dirty="0">
                        <a:solidFill>
                          <a:schemeClr val="dk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56702" marR="56702" marT="56702" marB="56702">
                    <a:solidFill>
                      <a:srgbClr val="FBFBFB"/>
                    </a:solidFill>
                  </a:tcPr>
                </a:tc>
                <a:extLst>
                  <a:ext uri="{0D108BD9-81ED-4DB2-BD59-A6C34878D82A}">
                    <a16:rowId xmlns:a16="http://schemas.microsoft.com/office/drawing/2014/main" val="2896518159"/>
                  </a:ext>
                </a:extLst>
              </a:tr>
            </a:tbl>
          </a:graphicData>
        </a:graphic>
      </p:graphicFrame>
      <p:sp>
        <p:nvSpPr>
          <p:cNvPr id="5" name="文本框 4">
            <a:extLst>
              <a:ext uri="{FF2B5EF4-FFF2-40B4-BE49-F238E27FC236}">
                <a16:creationId xmlns:a16="http://schemas.microsoft.com/office/drawing/2014/main" id="{0F352B6D-A5FC-4B8D-9220-7B3F9D5C2109}"/>
              </a:ext>
            </a:extLst>
          </p:cNvPr>
          <p:cNvSpPr txBox="1"/>
          <p:nvPr/>
        </p:nvSpPr>
        <p:spPr>
          <a:xfrm>
            <a:off x="672161" y="297217"/>
            <a:ext cx="5913881" cy="830997"/>
          </a:xfrm>
          <a:prstGeom prst="rect">
            <a:avLst/>
          </a:prstGeom>
          <a:noFill/>
        </p:spPr>
        <p:txBody>
          <a:bodyPr wrap="square" rtlCol="0">
            <a:spAutoFit/>
          </a:bodyPr>
          <a:lstStyle/>
          <a:p>
            <a:r>
              <a:rPr kumimoji="1" lang="en-US" altLang="zh-CN" sz="2400" dirty="0" err="1" smtClean="0">
                <a:solidFill>
                  <a:schemeClr val="bg1"/>
                </a:solidFill>
                <a:latin typeface="Microsoft YaHei" panose="020B0503020204020204" pitchFamily="34" charset="-122"/>
                <a:ea typeface="Microsoft YaHei" panose="020B0503020204020204" pitchFamily="34" charset="-122"/>
              </a:rPr>
              <a:t>Serverless</a:t>
            </a:r>
            <a:r>
              <a:rPr kumimoji="1" lang="zh-CN" altLang="en-US" sz="2400" dirty="0">
                <a:solidFill>
                  <a:schemeClr val="bg1"/>
                </a:solidFill>
                <a:latin typeface="Microsoft YaHei" panose="020B0503020204020204" pitchFamily="34" charset="-122"/>
                <a:ea typeface="Microsoft YaHei" panose="020B0503020204020204" pitchFamily="34" charset="-122"/>
              </a:rPr>
              <a:t>云服务简介</a:t>
            </a:r>
          </a:p>
          <a:p>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grpSp>
        <p:nvGrpSpPr>
          <p:cNvPr id="4" name="组合 3">
            <a:extLst>
              <a:ext uri="{FF2B5EF4-FFF2-40B4-BE49-F238E27FC236}">
                <a16:creationId xmlns:a16="http://schemas.microsoft.com/office/drawing/2014/main" id="{0321898F-444B-44CE-A58B-9BF2256E08F3}"/>
              </a:ext>
            </a:extLst>
          </p:cNvPr>
          <p:cNvGrpSpPr/>
          <p:nvPr/>
        </p:nvGrpSpPr>
        <p:grpSpPr>
          <a:xfrm>
            <a:off x="10844592" y="2571750"/>
            <a:ext cx="7118714" cy="5594136"/>
            <a:chOff x="10844592" y="2571750"/>
            <a:chExt cx="7118714" cy="5594136"/>
          </a:xfrm>
        </p:grpSpPr>
        <p:grpSp>
          <p:nvGrpSpPr>
            <p:cNvPr id="2" name="组合 1">
              <a:extLst>
                <a:ext uri="{FF2B5EF4-FFF2-40B4-BE49-F238E27FC236}">
                  <a16:creationId xmlns:a16="http://schemas.microsoft.com/office/drawing/2014/main" id="{558A70E3-25FF-4180-8D3E-E01B0517859C}"/>
                </a:ext>
              </a:extLst>
            </p:cNvPr>
            <p:cNvGrpSpPr/>
            <p:nvPr/>
          </p:nvGrpSpPr>
          <p:grpSpPr>
            <a:xfrm>
              <a:off x="10844592" y="2571750"/>
              <a:ext cx="7118714" cy="5594136"/>
              <a:chOff x="10717222" y="2606093"/>
              <a:chExt cx="6958051" cy="5467882"/>
            </a:xfrm>
          </p:grpSpPr>
          <p:pic>
            <p:nvPicPr>
              <p:cNvPr id="2082" name="Picture 34" descr="äºå¼åæ§å¶å°">
                <a:extLst>
                  <a:ext uri="{FF2B5EF4-FFF2-40B4-BE49-F238E27FC236}">
                    <a16:creationId xmlns:a16="http://schemas.microsoft.com/office/drawing/2014/main" id="{CC64BF83-24C2-4738-A65F-88B06205EE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318"/>
              <a:stretch/>
            </p:blipFill>
            <p:spPr bwMode="auto">
              <a:xfrm>
                <a:off x="10717222" y="2606093"/>
                <a:ext cx="6958051" cy="5006217"/>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5089D01E-0540-4F33-810E-FED3D162F764}"/>
                  </a:ext>
                </a:extLst>
              </p:cNvPr>
              <p:cNvSpPr txBox="1"/>
              <p:nvPr/>
            </p:nvSpPr>
            <p:spPr>
              <a:xfrm>
                <a:off x="10717222" y="7612310"/>
                <a:ext cx="6958051" cy="461665"/>
              </a:xfrm>
              <a:prstGeom prst="rect">
                <a:avLst/>
              </a:prstGeom>
              <a:solidFill>
                <a:srgbClr val="AC30B0"/>
              </a:solidFill>
            </p:spPr>
            <p:txBody>
              <a:bodyPr wrap="square" rtlCol="0">
                <a:spAutoFit/>
              </a:bodyPr>
              <a:lstStyle/>
              <a:p>
                <a:pPr lvl="0" algn="ctr" defTabSz="1482840">
                  <a:defRPr/>
                </a:pPr>
                <a:r>
                  <a:rPr kumimoji="1" lang="zh-CN" altLang="en-US" sz="2400" dirty="0">
                    <a:solidFill>
                      <a:schemeClr val="bg1">
                        <a:lumMod val="95000"/>
                      </a:schemeClr>
                    </a:solidFill>
                    <a:latin typeface="Microsoft YaHei" panose="020B0503020204020204" pitchFamily="34" charset="-122"/>
                    <a:ea typeface="Microsoft YaHei" panose="020B0503020204020204" pitchFamily="34" charset="-122"/>
                  </a:rPr>
                  <a:t>实例：微信小程序 ∙ 云开发</a:t>
                </a:r>
              </a:p>
            </p:txBody>
          </p:sp>
        </p:grpSp>
        <p:sp>
          <p:nvSpPr>
            <p:cNvPr id="9" name="矩形 8">
              <a:extLst>
                <a:ext uri="{FF2B5EF4-FFF2-40B4-BE49-F238E27FC236}">
                  <a16:creationId xmlns:a16="http://schemas.microsoft.com/office/drawing/2014/main" id="{D43F11CC-0ED2-4A92-958B-B25D67395757}"/>
                </a:ext>
              </a:extLst>
            </p:cNvPr>
            <p:cNvSpPr/>
            <p:nvPr/>
          </p:nvSpPr>
          <p:spPr>
            <a:xfrm>
              <a:off x="11842626" y="2571750"/>
              <a:ext cx="1527741" cy="630732"/>
            </a:xfrm>
            <a:prstGeom prst="rect">
              <a:avLst/>
            </a:prstGeom>
            <a:noFill/>
            <a:ln w="38100">
              <a:solidFill>
                <a:srgbClr val="F7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3015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4228</TotalTime>
  <Words>3142</Words>
  <Application>Microsoft Office PowerPoint</Application>
  <PresentationFormat>自定义</PresentationFormat>
  <Paragraphs>548</Paragraphs>
  <Slides>44</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等线</vt:lpstr>
      <vt:lpstr>楷体</vt:lpstr>
      <vt:lpstr>微软雅黑</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1224125002@qq.com</dc:creator>
  <cp:lastModifiedBy>Tencent_Go</cp:lastModifiedBy>
  <cp:revision>1694</cp:revision>
  <dcterms:created xsi:type="dcterms:W3CDTF">2019-06-13T12:00:42Z</dcterms:created>
  <dcterms:modified xsi:type="dcterms:W3CDTF">2019-11-04T09:42:28Z</dcterms:modified>
</cp:coreProperties>
</file>